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8" r:id="rId3"/>
    <p:sldId id="256" r:id="rId4"/>
    <p:sldId id="257" r:id="rId5"/>
    <p:sldId id="258" r:id="rId6"/>
    <p:sldId id="260" r:id="rId7"/>
    <p:sldId id="261" r:id="rId8"/>
    <p:sldId id="259" r:id="rId9"/>
    <p:sldId id="262" r:id="rId10"/>
    <p:sldId id="263" r:id="rId11"/>
    <p:sldId id="264" r:id="rId12"/>
    <p:sldId id="266" r:id="rId13"/>
    <p:sldId id="267" r:id="rId14"/>
    <p:sldId id="268" r:id="rId15"/>
    <p:sldId id="286" r:id="rId16"/>
    <p:sldId id="269" r:id="rId17"/>
    <p:sldId id="280" r:id="rId18"/>
    <p:sldId id="270" r:id="rId19"/>
    <p:sldId id="271" r:id="rId20"/>
    <p:sldId id="272" r:id="rId21"/>
    <p:sldId id="273" r:id="rId22"/>
    <p:sldId id="285" r:id="rId23"/>
    <p:sldId id="275" r:id="rId24"/>
    <p:sldId id="274" r:id="rId25"/>
    <p:sldId id="276" r:id="rId26"/>
    <p:sldId id="277" r:id="rId27"/>
    <p:sldId id="282" r:id="rId28"/>
    <p:sldId id="283" r:id="rId29"/>
    <p:sldId id="284"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D5"/>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3" d="100"/>
          <a:sy n="93" d="100"/>
        </p:scale>
        <p:origin x="2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EE902399-573B-41D4-B747-DDCA1A74E37B}" type="datetimeFigureOut">
              <a:rPr lang="es-ES" smtClean="0"/>
              <a:t>06/05/2025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5320C0A-5832-4091-B10A-3D5B214AB2FF}" type="slidenum">
              <a:rPr lang="es-ES" smtClean="0"/>
              <a:t>‹Nº›</a:t>
            </a:fld>
            <a:endParaRPr lang="es-ES"/>
          </a:p>
        </p:txBody>
      </p:sp>
    </p:spTree>
    <p:extLst>
      <p:ext uri="{BB962C8B-B14F-4D97-AF65-F5344CB8AC3E}">
        <p14:creationId xmlns:p14="http://schemas.microsoft.com/office/powerpoint/2010/main" val="79750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E902399-573B-41D4-B747-DDCA1A74E37B}" type="datetimeFigureOut">
              <a:rPr lang="es-ES" smtClean="0"/>
              <a:t>06/05/2025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5320C0A-5832-4091-B10A-3D5B214AB2FF}" type="slidenum">
              <a:rPr lang="es-ES" smtClean="0"/>
              <a:t>‹Nº›</a:t>
            </a:fld>
            <a:endParaRPr lang="es-ES"/>
          </a:p>
        </p:txBody>
      </p:sp>
    </p:spTree>
    <p:extLst>
      <p:ext uri="{BB962C8B-B14F-4D97-AF65-F5344CB8AC3E}">
        <p14:creationId xmlns:p14="http://schemas.microsoft.com/office/powerpoint/2010/main" val="91346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E902399-573B-41D4-B747-DDCA1A74E37B}" type="datetimeFigureOut">
              <a:rPr lang="es-ES" smtClean="0"/>
              <a:t>06/05/2025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5320C0A-5832-4091-B10A-3D5B214AB2FF}" type="slidenum">
              <a:rPr lang="es-ES" smtClean="0"/>
              <a:t>‹Nº›</a:t>
            </a:fld>
            <a:endParaRPr lang="es-ES"/>
          </a:p>
        </p:txBody>
      </p:sp>
    </p:spTree>
    <p:extLst>
      <p:ext uri="{BB962C8B-B14F-4D97-AF65-F5344CB8AC3E}">
        <p14:creationId xmlns:p14="http://schemas.microsoft.com/office/powerpoint/2010/main" val="16657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E902399-573B-41D4-B747-DDCA1A74E37B}" type="datetimeFigureOut">
              <a:rPr lang="es-ES" smtClean="0"/>
              <a:t>06/05/2025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5320C0A-5832-4091-B10A-3D5B214AB2FF}" type="slidenum">
              <a:rPr lang="es-ES" smtClean="0"/>
              <a:t>‹Nº›</a:t>
            </a:fld>
            <a:endParaRPr lang="es-ES"/>
          </a:p>
        </p:txBody>
      </p:sp>
    </p:spTree>
    <p:extLst>
      <p:ext uri="{BB962C8B-B14F-4D97-AF65-F5344CB8AC3E}">
        <p14:creationId xmlns:p14="http://schemas.microsoft.com/office/powerpoint/2010/main" val="74012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E902399-573B-41D4-B747-DDCA1A74E37B}" type="datetimeFigureOut">
              <a:rPr lang="es-ES" smtClean="0"/>
              <a:t>06/05/2025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5320C0A-5832-4091-B10A-3D5B214AB2FF}" type="slidenum">
              <a:rPr lang="es-ES" smtClean="0"/>
              <a:t>‹Nº›</a:t>
            </a:fld>
            <a:endParaRPr lang="es-ES"/>
          </a:p>
        </p:txBody>
      </p:sp>
    </p:spTree>
    <p:extLst>
      <p:ext uri="{BB962C8B-B14F-4D97-AF65-F5344CB8AC3E}">
        <p14:creationId xmlns:p14="http://schemas.microsoft.com/office/powerpoint/2010/main" val="93838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EE902399-573B-41D4-B747-DDCA1A74E37B}" type="datetimeFigureOut">
              <a:rPr lang="es-ES" smtClean="0"/>
              <a:t>06/05/2025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5320C0A-5832-4091-B10A-3D5B214AB2FF}" type="slidenum">
              <a:rPr lang="es-ES" smtClean="0"/>
              <a:t>‹Nº›</a:t>
            </a:fld>
            <a:endParaRPr lang="es-ES"/>
          </a:p>
        </p:txBody>
      </p:sp>
    </p:spTree>
    <p:extLst>
      <p:ext uri="{BB962C8B-B14F-4D97-AF65-F5344CB8AC3E}">
        <p14:creationId xmlns:p14="http://schemas.microsoft.com/office/powerpoint/2010/main" val="1771396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EE902399-573B-41D4-B747-DDCA1A74E37B}" type="datetimeFigureOut">
              <a:rPr lang="es-ES" smtClean="0"/>
              <a:t>06/05/2025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5320C0A-5832-4091-B10A-3D5B214AB2FF}" type="slidenum">
              <a:rPr lang="es-ES" smtClean="0"/>
              <a:t>‹Nº›</a:t>
            </a:fld>
            <a:endParaRPr lang="es-ES"/>
          </a:p>
        </p:txBody>
      </p:sp>
    </p:spTree>
    <p:extLst>
      <p:ext uri="{BB962C8B-B14F-4D97-AF65-F5344CB8AC3E}">
        <p14:creationId xmlns:p14="http://schemas.microsoft.com/office/powerpoint/2010/main" val="25294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EE902399-573B-41D4-B747-DDCA1A74E37B}" type="datetimeFigureOut">
              <a:rPr lang="es-ES" smtClean="0"/>
              <a:t>06/05/2025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5320C0A-5832-4091-B10A-3D5B214AB2FF}" type="slidenum">
              <a:rPr lang="es-ES" smtClean="0"/>
              <a:t>‹Nº›</a:t>
            </a:fld>
            <a:endParaRPr lang="es-ES"/>
          </a:p>
        </p:txBody>
      </p:sp>
    </p:spTree>
    <p:extLst>
      <p:ext uri="{BB962C8B-B14F-4D97-AF65-F5344CB8AC3E}">
        <p14:creationId xmlns:p14="http://schemas.microsoft.com/office/powerpoint/2010/main" val="104501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E902399-573B-41D4-B747-DDCA1A74E37B}" type="datetimeFigureOut">
              <a:rPr lang="es-ES" smtClean="0"/>
              <a:t>06/05/2025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5320C0A-5832-4091-B10A-3D5B214AB2FF}" type="slidenum">
              <a:rPr lang="es-ES" smtClean="0"/>
              <a:t>‹Nº›</a:t>
            </a:fld>
            <a:endParaRPr lang="es-ES"/>
          </a:p>
        </p:txBody>
      </p:sp>
    </p:spTree>
    <p:extLst>
      <p:ext uri="{BB962C8B-B14F-4D97-AF65-F5344CB8AC3E}">
        <p14:creationId xmlns:p14="http://schemas.microsoft.com/office/powerpoint/2010/main" val="168424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E902399-573B-41D4-B747-DDCA1A74E37B}" type="datetimeFigureOut">
              <a:rPr lang="es-ES" smtClean="0"/>
              <a:t>06/05/2025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5320C0A-5832-4091-B10A-3D5B214AB2FF}" type="slidenum">
              <a:rPr lang="es-ES" smtClean="0"/>
              <a:t>‹Nº›</a:t>
            </a:fld>
            <a:endParaRPr lang="es-ES"/>
          </a:p>
        </p:txBody>
      </p:sp>
    </p:spTree>
    <p:extLst>
      <p:ext uri="{BB962C8B-B14F-4D97-AF65-F5344CB8AC3E}">
        <p14:creationId xmlns:p14="http://schemas.microsoft.com/office/powerpoint/2010/main" val="124345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E902399-573B-41D4-B747-DDCA1A74E37B}" type="datetimeFigureOut">
              <a:rPr lang="es-ES" smtClean="0"/>
              <a:t>06/05/2025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5320C0A-5832-4091-B10A-3D5B214AB2FF}" type="slidenum">
              <a:rPr lang="es-ES" smtClean="0"/>
              <a:t>‹Nº›</a:t>
            </a:fld>
            <a:endParaRPr lang="es-ES"/>
          </a:p>
        </p:txBody>
      </p:sp>
    </p:spTree>
    <p:extLst>
      <p:ext uri="{BB962C8B-B14F-4D97-AF65-F5344CB8AC3E}">
        <p14:creationId xmlns:p14="http://schemas.microsoft.com/office/powerpoint/2010/main" val="226578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02399-573B-41D4-B747-DDCA1A74E37B}" type="datetimeFigureOut">
              <a:rPr lang="es-ES" smtClean="0"/>
              <a:t>06/05/2025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20C0A-5832-4091-B10A-3D5B214AB2FF}" type="slidenum">
              <a:rPr lang="es-ES" smtClean="0"/>
              <a:t>‹Nº›</a:t>
            </a:fld>
            <a:endParaRPr lang="es-ES"/>
          </a:p>
        </p:txBody>
      </p:sp>
    </p:spTree>
    <p:extLst>
      <p:ext uri="{BB962C8B-B14F-4D97-AF65-F5344CB8AC3E}">
        <p14:creationId xmlns:p14="http://schemas.microsoft.com/office/powerpoint/2010/main" val="54982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XXX.YYY@edu.uah.e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43049" y="4878388"/>
            <a:ext cx="9144000" cy="954001"/>
          </a:xfrm>
        </p:spPr>
        <p:txBody>
          <a:bodyPr>
            <a:normAutofit lnSpcReduction="10000"/>
          </a:bodyPr>
          <a:lstStyle/>
          <a:p>
            <a:r>
              <a:rPr lang="es-ES" sz="2800" dirty="0">
                <a:solidFill>
                  <a:srgbClr val="C00000"/>
                </a:solidFill>
              </a:rPr>
              <a:t>Tutorial para alumnos salientes en movilidad con la beca </a:t>
            </a:r>
          </a:p>
          <a:p>
            <a:r>
              <a:rPr lang="es-ES" sz="2800" dirty="0">
                <a:solidFill>
                  <a:srgbClr val="C00000"/>
                </a:solidFill>
              </a:rPr>
              <a:t>Erasmus+ KA131</a:t>
            </a:r>
          </a:p>
        </p:txBody>
      </p:sp>
      <p:pic>
        <p:nvPicPr>
          <p:cNvPr id="1026" name="Picture 2" descr="Erasmus+ Projects in U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596" y="1619251"/>
            <a:ext cx="5452906" cy="2666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07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2"/>
          <a:stretch>
            <a:fillRect/>
          </a:stretch>
        </p:blipFill>
        <p:spPr>
          <a:xfrm>
            <a:off x="0" y="-190500"/>
            <a:ext cx="13011150" cy="7315200"/>
          </a:xfrm>
          <a:prstGeom prst="rect">
            <a:avLst/>
          </a:prstGeom>
        </p:spPr>
      </p:pic>
      <p:grpSp>
        <p:nvGrpSpPr>
          <p:cNvPr id="8" name="Grupo 7">
            <a:extLst>
              <a:ext uri="{FF2B5EF4-FFF2-40B4-BE49-F238E27FC236}">
                <a16:creationId xmlns:a16="http://schemas.microsoft.com/office/drawing/2014/main" id="{109F037D-5CD3-C390-E0F5-083E98BE4F98}"/>
              </a:ext>
            </a:extLst>
          </p:cNvPr>
          <p:cNvGrpSpPr/>
          <p:nvPr/>
        </p:nvGrpSpPr>
        <p:grpSpPr>
          <a:xfrm>
            <a:off x="427840" y="2965858"/>
            <a:ext cx="4925210" cy="3739742"/>
            <a:chOff x="427840" y="2965858"/>
            <a:chExt cx="4925210" cy="3739742"/>
          </a:xfrm>
        </p:grpSpPr>
        <p:sp>
          <p:nvSpPr>
            <p:cNvPr id="5" name="Rectángulo redondeado 4"/>
            <p:cNvSpPr/>
            <p:nvPr/>
          </p:nvSpPr>
          <p:spPr>
            <a:xfrm>
              <a:off x="2686050" y="2971800"/>
              <a:ext cx="2667000" cy="3733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Llamada rectangular 7">
              <a:extLst>
                <a:ext uri="{FF2B5EF4-FFF2-40B4-BE49-F238E27FC236}">
                  <a16:creationId xmlns:a16="http://schemas.microsoft.com/office/drawing/2014/main" id="{EF02221C-1AEF-F9C6-1C9B-1F28416E853C}"/>
                </a:ext>
              </a:extLst>
            </p:cNvPr>
            <p:cNvSpPr/>
            <p:nvPr/>
          </p:nvSpPr>
          <p:spPr>
            <a:xfrm>
              <a:off x="427841" y="2965858"/>
              <a:ext cx="1744264" cy="2377929"/>
            </a:xfrm>
            <a:prstGeom prst="wedgeRectCallout">
              <a:avLst>
                <a:gd name="adj1" fmla="val 76885"/>
                <a:gd name="adj2" fmla="val 73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CuadroTexto 6">
              <a:extLst>
                <a:ext uri="{FF2B5EF4-FFF2-40B4-BE49-F238E27FC236}">
                  <a16:creationId xmlns:a16="http://schemas.microsoft.com/office/drawing/2014/main" id="{03C5693D-C7D2-5859-A0C5-1DA22743DEA5}"/>
                </a:ext>
              </a:extLst>
            </p:cNvPr>
            <p:cNvSpPr txBox="1"/>
            <p:nvPr/>
          </p:nvSpPr>
          <p:spPr>
            <a:xfrm>
              <a:off x="427840" y="3188346"/>
              <a:ext cx="1744264" cy="2031325"/>
            </a:xfrm>
            <a:prstGeom prst="rect">
              <a:avLst/>
            </a:prstGeom>
            <a:noFill/>
          </p:spPr>
          <p:txBody>
            <a:bodyPr wrap="square" rtlCol="0">
              <a:spAutoFit/>
            </a:bodyPr>
            <a:lstStyle/>
            <a:p>
              <a:pPr algn="ctr"/>
              <a:r>
                <a:rPr lang="es-ES" dirty="0"/>
                <a:t>Para becas Erasmus+KA131 de uno o dos cuatrimestres debes elegir la modalidad semestral. </a:t>
              </a:r>
            </a:p>
          </p:txBody>
        </p:sp>
      </p:grpSp>
    </p:spTree>
    <p:extLst>
      <p:ext uri="{BB962C8B-B14F-4D97-AF65-F5344CB8AC3E}">
        <p14:creationId xmlns:p14="http://schemas.microsoft.com/office/powerpoint/2010/main" val="186652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4597" t="14425" r="15413" b="15887"/>
          <a:stretch/>
        </p:blipFill>
        <p:spPr>
          <a:xfrm>
            <a:off x="-58616" y="0"/>
            <a:ext cx="12250616" cy="6858000"/>
          </a:xfrm>
          <a:prstGeom prst="rect">
            <a:avLst/>
          </a:prstGeom>
        </p:spPr>
      </p:pic>
      <p:sp>
        <p:nvSpPr>
          <p:cNvPr id="10" name="Flecha derecha 9"/>
          <p:cNvSpPr/>
          <p:nvPr/>
        </p:nvSpPr>
        <p:spPr>
          <a:xfrm>
            <a:off x="57150" y="6210300"/>
            <a:ext cx="590550" cy="457200"/>
          </a:xfrm>
          <a:prstGeom prst="rightArrow">
            <a:avLst/>
          </a:prstGeom>
          <a:solidFill>
            <a:srgbClr val="00B0F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derecha 10"/>
          <p:cNvSpPr/>
          <p:nvPr/>
        </p:nvSpPr>
        <p:spPr>
          <a:xfrm>
            <a:off x="7600950" y="6219825"/>
            <a:ext cx="590550" cy="457200"/>
          </a:xfrm>
          <a:prstGeom prst="rightArrow">
            <a:avLst/>
          </a:prstGeom>
          <a:solidFill>
            <a:srgbClr val="00B0F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32E15BC2-3AA0-1E3A-B3C2-F2D8D224E51D}"/>
              </a:ext>
            </a:extLst>
          </p:cNvPr>
          <p:cNvSpPr/>
          <p:nvPr/>
        </p:nvSpPr>
        <p:spPr>
          <a:xfrm>
            <a:off x="647700" y="3268105"/>
            <a:ext cx="2224216" cy="272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a:extLst>
              <a:ext uri="{FF2B5EF4-FFF2-40B4-BE49-F238E27FC236}">
                <a16:creationId xmlns:a16="http://schemas.microsoft.com/office/drawing/2014/main" id="{9DF4AEF0-988E-7803-F01E-5BADF5C41B1A}"/>
              </a:ext>
            </a:extLst>
          </p:cNvPr>
          <p:cNvSpPr/>
          <p:nvPr/>
        </p:nvSpPr>
        <p:spPr>
          <a:xfrm>
            <a:off x="6286500" y="3257619"/>
            <a:ext cx="2224216" cy="272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B6D216DF-E8F3-B3B7-CC32-E0C6A5DD305E}"/>
              </a:ext>
            </a:extLst>
          </p:cNvPr>
          <p:cNvSpPr/>
          <p:nvPr/>
        </p:nvSpPr>
        <p:spPr>
          <a:xfrm>
            <a:off x="647700" y="4141958"/>
            <a:ext cx="2224216" cy="272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DDEB0A6F-280E-991D-5EFD-E40BA471EA31}"/>
              </a:ext>
            </a:extLst>
          </p:cNvPr>
          <p:cNvSpPr txBox="1"/>
          <p:nvPr/>
        </p:nvSpPr>
        <p:spPr>
          <a:xfrm>
            <a:off x="3018374" y="3495627"/>
            <a:ext cx="5173126" cy="646331"/>
          </a:xfrm>
          <a:prstGeom prst="rect">
            <a:avLst/>
          </a:prstGeom>
          <a:noFill/>
          <a:ln w="28575">
            <a:solidFill>
              <a:srgbClr val="FF0000"/>
            </a:solidFill>
          </a:ln>
        </p:spPr>
        <p:txBody>
          <a:bodyPr wrap="square" rtlCol="0">
            <a:spAutoFit/>
          </a:bodyPr>
          <a:lstStyle/>
          <a:p>
            <a:r>
              <a:rPr lang="es-ES" dirty="0"/>
              <a:t>En estos primeros campos ya vendrán </a:t>
            </a:r>
            <a:r>
              <a:rPr lang="es-ES" dirty="0" err="1"/>
              <a:t>prerrellenados</a:t>
            </a:r>
            <a:r>
              <a:rPr lang="es-ES" dirty="0"/>
              <a:t> con tu nombre, apellidos e email UAH</a:t>
            </a:r>
          </a:p>
        </p:txBody>
      </p:sp>
      <p:sp>
        <p:nvSpPr>
          <p:cNvPr id="7" name="Flecha derecha 9">
            <a:extLst>
              <a:ext uri="{FF2B5EF4-FFF2-40B4-BE49-F238E27FC236}">
                <a16:creationId xmlns:a16="http://schemas.microsoft.com/office/drawing/2014/main" id="{104E5AAF-2328-11B2-F015-CB87C6BB47D5}"/>
              </a:ext>
            </a:extLst>
          </p:cNvPr>
          <p:cNvSpPr/>
          <p:nvPr/>
        </p:nvSpPr>
        <p:spPr>
          <a:xfrm>
            <a:off x="57150" y="4950204"/>
            <a:ext cx="590550" cy="457200"/>
          </a:xfrm>
          <a:prstGeom prst="rightArrow">
            <a:avLst/>
          </a:prstGeom>
          <a:solidFill>
            <a:srgbClr val="00B0F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22CF6F33-C550-608B-DF44-CE83B09968A5}"/>
              </a:ext>
            </a:extLst>
          </p:cNvPr>
          <p:cNvSpPr txBox="1"/>
          <p:nvPr/>
        </p:nvSpPr>
        <p:spPr>
          <a:xfrm>
            <a:off x="460256" y="5499859"/>
            <a:ext cx="6510995" cy="338554"/>
          </a:xfrm>
          <a:prstGeom prst="rect">
            <a:avLst/>
          </a:prstGeom>
          <a:noFill/>
          <a:ln w="28575">
            <a:solidFill>
              <a:srgbClr val="FF0000"/>
            </a:solidFill>
          </a:ln>
        </p:spPr>
        <p:txBody>
          <a:bodyPr wrap="square" rtlCol="0">
            <a:spAutoFit/>
          </a:bodyPr>
          <a:lstStyle/>
          <a:p>
            <a:r>
              <a:rPr lang="es-ES" sz="1600" dirty="0"/>
              <a:t>Siempre que haya un campo desplegable, elige una opción, no escribas texto</a:t>
            </a:r>
          </a:p>
        </p:txBody>
      </p:sp>
      <p:grpSp>
        <p:nvGrpSpPr>
          <p:cNvPr id="14" name="Grupo 13">
            <a:extLst>
              <a:ext uri="{FF2B5EF4-FFF2-40B4-BE49-F238E27FC236}">
                <a16:creationId xmlns:a16="http://schemas.microsoft.com/office/drawing/2014/main" id="{980F804A-CE85-6BA8-E6AC-C63564A5EC29}"/>
              </a:ext>
            </a:extLst>
          </p:cNvPr>
          <p:cNvGrpSpPr/>
          <p:nvPr/>
        </p:nvGrpSpPr>
        <p:grpSpPr>
          <a:xfrm>
            <a:off x="2799561" y="6186433"/>
            <a:ext cx="4524028" cy="600855"/>
            <a:chOff x="8858250" y="2152649"/>
            <a:chExt cx="2649540" cy="4031005"/>
          </a:xfrm>
        </p:grpSpPr>
        <p:sp>
          <p:nvSpPr>
            <p:cNvPr id="15" name="CuadroTexto 14">
              <a:extLst>
                <a:ext uri="{FF2B5EF4-FFF2-40B4-BE49-F238E27FC236}">
                  <a16:creationId xmlns:a16="http://schemas.microsoft.com/office/drawing/2014/main" id="{88114E10-7E1E-5CB4-5F05-5A810B8BF54C}"/>
                </a:ext>
              </a:extLst>
            </p:cNvPr>
            <p:cNvSpPr txBox="1"/>
            <p:nvPr/>
          </p:nvSpPr>
          <p:spPr>
            <a:xfrm>
              <a:off x="9029322" y="2341750"/>
              <a:ext cx="2337349" cy="3095590"/>
            </a:xfrm>
            <a:prstGeom prst="rect">
              <a:avLst/>
            </a:prstGeom>
            <a:noFill/>
          </p:spPr>
          <p:txBody>
            <a:bodyPr wrap="square" rtlCol="0">
              <a:spAutoFit/>
            </a:bodyPr>
            <a:lstStyle/>
            <a:p>
              <a:r>
                <a:rPr lang="es-ES" sz="1400" dirty="0"/>
                <a:t>Ejemplo para Campo de estudio Derecho. Elige el más genérico de la lista que se refiera a tus estudios</a:t>
              </a:r>
            </a:p>
          </p:txBody>
        </p:sp>
        <p:sp>
          <p:nvSpPr>
            <p:cNvPr id="16" name="Llamada rectangular 7">
              <a:extLst>
                <a:ext uri="{FF2B5EF4-FFF2-40B4-BE49-F238E27FC236}">
                  <a16:creationId xmlns:a16="http://schemas.microsoft.com/office/drawing/2014/main" id="{C63D5EFC-957C-0E4D-8E4C-DB2C19066942}"/>
                </a:ext>
              </a:extLst>
            </p:cNvPr>
            <p:cNvSpPr/>
            <p:nvPr/>
          </p:nvSpPr>
          <p:spPr>
            <a:xfrm>
              <a:off x="8858250" y="2152649"/>
              <a:ext cx="2649540" cy="4031005"/>
            </a:xfrm>
            <a:prstGeom prst="wedgeRectCallout">
              <a:avLst>
                <a:gd name="adj1" fmla="val -63645"/>
                <a:gd name="adj2" fmla="val 292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grpSp>
    </p:spTree>
    <p:extLst>
      <p:ext uri="{BB962C8B-B14F-4D97-AF65-F5344CB8AC3E}">
        <p14:creationId xmlns:p14="http://schemas.microsoft.com/office/powerpoint/2010/main" val="374335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2"/>
          <a:stretch>
            <a:fillRect/>
          </a:stretch>
        </p:blipFill>
        <p:spPr>
          <a:xfrm>
            <a:off x="-409575" y="-228600"/>
            <a:ext cx="13011150" cy="7315200"/>
          </a:xfrm>
          <a:prstGeom prst="rect">
            <a:avLst/>
          </a:prstGeom>
        </p:spPr>
      </p:pic>
      <p:sp>
        <p:nvSpPr>
          <p:cNvPr id="5" name="CuadroTexto 4">
            <a:extLst>
              <a:ext uri="{FF2B5EF4-FFF2-40B4-BE49-F238E27FC236}">
                <a16:creationId xmlns:a16="http://schemas.microsoft.com/office/drawing/2014/main" id="{03878309-1A17-9D68-BB43-4DF1D559A412}"/>
              </a:ext>
            </a:extLst>
          </p:cNvPr>
          <p:cNvSpPr txBox="1"/>
          <p:nvPr/>
        </p:nvSpPr>
        <p:spPr>
          <a:xfrm>
            <a:off x="4478059" y="4997257"/>
            <a:ext cx="5173126" cy="923330"/>
          </a:xfrm>
          <a:prstGeom prst="rect">
            <a:avLst/>
          </a:prstGeom>
          <a:noFill/>
          <a:ln w="28575">
            <a:solidFill>
              <a:srgbClr val="FF0000"/>
            </a:solidFill>
          </a:ln>
        </p:spPr>
        <p:txBody>
          <a:bodyPr wrap="square" rtlCol="0">
            <a:spAutoFit/>
          </a:bodyPr>
          <a:lstStyle/>
          <a:p>
            <a:r>
              <a:rPr lang="es-ES" dirty="0"/>
              <a:t>Información sobre la UAH (país, nombre, dirección y código Erasmus) ya </a:t>
            </a:r>
            <a:r>
              <a:rPr lang="es-ES" dirty="0" err="1"/>
              <a:t>prerrellenada</a:t>
            </a:r>
            <a:r>
              <a:rPr lang="es-ES" dirty="0"/>
              <a:t>. Escribe el nombre de tu facultad o escuela</a:t>
            </a:r>
          </a:p>
        </p:txBody>
      </p:sp>
    </p:spTree>
    <p:extLst>
      <p:ext uri="{BB962C8B-B14F-4D97-AF65-F5344CB8AC3E}">
        <p14:creationId xmlns:p14="http://schemas.microsoft.com/office/powerpoint/2010/main" val="343692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5" name="Imagen 4"/>
          <p:cNvPicPr>
            <a:picLocks noChangeAspect="1"/>
          </p:cNvPicPr>
          <p:nvPr/>
        </p:nvPicPr>
        <p:blipFill>
          <a:blip r:embed="rId2"/>
          <a:stretch>
            <a:fillRect/>
          </a:stretch>
        </p:blipFill>
        <p:spPr>
          <a:xfrm>
            <a:off x="-5953" y="0"/>
            <a:ext cx="12197953" cy="6858000"/>
          </a:xfrm>
          <a:prstGeom prst="rect">
            <a:avLst/>
          </a:prstGeom>
        </p:spPr>
      </p:pic>
      <p:sp>
        <p:nvSpPr>
          <p:cNvPr id="4" name="Rectángulo 3">
            <a:extLst>
              <a:ext uri="{FF2B5EF4-FFF2-40B4-BE49-F238E27FC236}">
                <a16:creationId xmlns:a16="http://schemas.microsoft.com/office/drawing/2014/main" id="{853AACC8-05A9-BE62-6895-339E17A5A5D8}"/>
              </a:ext>
            </a:extLst>
          </p:cNvPr>
          <p:cNvSpPr/>
          <p:nvPr/>
        </p:nvSpPr>
        <p:spPr>
          <a:xfrm>
            <a:off x="1979802" y="2642532"/>
            <a:ext cx="1577130" cy="167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5E1FAA14-B6FB-6C21-E27C-0DC253CCD1C0}"/>
              </a:ext>
            </a:extLst>
          </p:cNvPr>
          <p:cNvSpPr/>
          <p:nvPr/>
        </p:nvSpPr>
        <p:spPr>
          <a:xfrm>
            <a:off x="1979802" y="3345110"/>
            <a:ext cx="1577130" cy="167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B8C8EE2F-F0F9-6C2A-5D49-E5E1ABE52BD4}"/>
              </a:ext>
            </a:extLst>
          </p:cNvPr>
          <p:cNvSpPr/>
          <p:nvPr/>
        </p:nvSpPr>
        <p:spPr>
          <a:xfrm>
            <a:off x="6335086" y="2642532"/>
            <a:ext cx="1577130" cy="167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D1D129F0-6713-D9A2-0C98-0AAD532300C9}"/>
              </a:ext>
            </a:extLst>
          </p:cNvPr>
          <p:cNvSpPr/>
          <p:nvPr/>
        </p:nvSpPr>
        <p:spPr>
          <a:xfrm>
            <a:off x="6335086" y="3329045"/>
            <a:ext cx="1577130" cy="167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4608CDBF-7A4E-BA9A-BB0D-D3888A6489E1}"/>
              </a:ext>
            </a:extLst>
          </p:cNvPr>
          <p:cNvSpPr/>
          <p:nvPr/>
        </p:nvSpPr>
        <p:spPr>
          <a:xfrm>
            <a:off x="6335086" y="4669114"/>
            <a:ext cx="1577130" cy="167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02799D3C-35A7-8F08-7EB3-68FA291129D3}"/>
              </a:ext>
            </a:extLst>
          </p:cNvPr>
          <p:cNvSpPr/>
          <p:nvPr/>
        </p:nvSpPr>
        <p:spPr>
          <a:xfrm>
            <a:off x="1979802" y="4669114"/>
            <a:ext cx="1577130" cy="167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7567C60B-FC11-F41A-CDEB-808A7379D7A2}"/>
              </a:ext>
            </a:extLst>
          </p:cNvPr>
          <p:cNvSpPr txBox="1"/>
          <p:nvPr/>
        </p:nvSpPr>
        <p:spPr>
          <a:xfrm>
            <a:off x="3769567" y="3077964"/>
            <a:ext cx="1857934" cy="923330"/>
          </a:xfrm>
          <a:prstGeom prst="rect">
            <a:avLst/>
          </a:prstGeom>
          <a:noFill/>
          <a:ln w="28575">
            <a:solidFill>
              <a:srgbClr val="FF0000"/>
            </a:solidFill>
          </a:ln>
        </p:spPr>
        <p:txBody>
          <a:bodyPr wrap="square" rtlCol="0">
            <a:spAutoFit/>
          </a:bodyPr>
          <a:lstStyle/>
          <a:p>
            <a:r>
              <a:rPr lang="es-ES" dirty="0"/>
              <a:t>Datos de tu coordinador/a académico/a</a:t>
            </a:r>
          </a:p>
        </p:txBody>
      </p:sp>
      <p:sp>
        <p:nvSpPr>
          <p:cNvPr id="13" name="CuadroTexto 12">
            <a:extLst>
              <a:ext uri="{FF2B5EF4-FFF2-40B4-BE49-F238E27FC236}">
                <a16:creationId xmlns:a16="http://schemas.microsoft.com/office/drawing/2014/main" id="{47B80B0C-0920-D7A4-3626-AC6F7E2E1700}"/>
              </a:ext>
            </a:extLst>
          </p:cNvPr>
          <p:cNvSpPr txBox="1"/>
          <p:nvPr/>
        </p:nvSpPr>
        <p:spPr>
          <a:xfrm>
            <a:off x="7561683" y="3077964"/>
            <a:ext cx="1857934" cy="1200329"/>
          </a:xfrm>
          <a:prstGeom prst="rect">
            <a:avLst/>
          </a:prstGeom>
          <a:noFill/>
          <a:ln w="28575">
            <a:solidFill>
              <a:srgbClr val="FF0000"/>
            </a:solidFill>
          </a:ln>
        </p:spPr>
        <p:txBody>
          <a:bodyPr wrap="square" rtlCol="0">
            <a:spAutoFit/>
          </a:bodyPr>
          <a:lstStyle/>
          <a:p>
            <a:r>
              <a:rPr lang="es-ES" dirty="0"/>
              <a:t>Datos del responsable administrativo (tu ORI)</a:t>
            </a:r>
          </a:p>
        </p:txBody>
      </p:sp>
    </p:spTree>
    <p:extLst>
      <p:ext uri="{BB962C8B-B14F-4D97-AF65-F5344CB8AC3E}">
        <p14:creationId xmlns:p14="http://schemas.microsoft.com/office/powerpoint/2010/main" val="21745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0000" t="13920" r="12092" b="10322"/>
          <a:stretch/>
        </p:blipFill>
        <p:spPr>
          <a:xfrm>
            <a:off x="0" y="0"/>
            <a:ext cx="12240106" cy="6691745"/>
          </a:xfrm>
          <a:prstGeom prst="rect">
            <a:avLst/>
          </a:prstGeom>
        </p:spPr>
      </p:pic>
      <p:sp>
        <p:nvSpPr>
          <p:cNvPr id="2" name="CuadroTexto 1">
            <a:extLst>
              <a:ext uri="{FF2B5EF4-FFF2-40B4-BE49-F238E27FC236}">
                <a16:creationId xmlns:a16="http://schemas.microsoft.com/office/drawing/2014/main" id="{0F9E57E1-3183-D028-B962-80E494C8F137}"/>
              </a:ext>
            </a:extLst>
          </p:cNvPr>
          <p:cNvSpPr txBox="1"/>
          <p:nvPr/>
        </p:nvSpPr>
        <p:spPr>
          <a:xfrm>
            <a:off x="3818994" y="2505670"/>
            <a:ext cx="1857934" cy="646331"/>
          </a:xfrm>
          <a:prstGeom prst="rect">
            <a:avLst/>
          </a:prstGeom>
          <a:noFill/>
          <a:ln w="28575">
            <a:solidFill>
              <a:srgbClr val="FF0000"/>
            </a:solidFill>
          </a:ln>
        </p:spPr>
        <p:txBody>
          <a:bodyPr wrap="square" rtlCol="0">
            <a:spAutoFit/>
          </a:bodyPr>
          <a:lstStyle/>
          <a:p>
            <a:r>
              <a:rPr lang="es-ES" dirty="0"/>
              <a:t>Elije país y Universidad</a:t>
            </a:r>
          </a:p>
        </p:txBody>
      </p:sp>
    </p:spTree>
    <p:extLst>
      <p:ext uri="{BB962C8B-B14F-4D97-AF65-F5344CB8AC3E}">
        <p14:creationId xmlns:p14="http://schemas.microsoft.com/office/powerpoint/2010/main" val="87689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E86375C-3E0A-710E-F409-FB8E5272874F}"/>
              </a:ext>
            </a:extLst>
          </p:cNvPr>
          <p:cNvPicPr>
            <a:picLocks noChangeAspect="1"/>
          </p:cNvPicPr>
          <p:nvPr/>
        </p:nvPicPr>
        <p:blipFill rotWithShape="1">
          <a:blip r:embed="rId2"/>
          <a:srcRect l="14385" t="13537" r="16817" b="47380"/>
          <a:stretch/>
        </p:blipFill>
        <p:spPr>
          <a:xfrm>
            <a:off x="-8021" y="-1194955"/>
            <a:ext cx="12200021" cy="3896591"/>
          </a:xfrm>
          <a:prstGeom prst="rect">
            <a:avLst/>
          </a:prstGeom>
        </p:spPr>
      </p:pic>
      <p:sp>
        <p:nvSpPr>
          <p:cNvPr id="5" name="Rectángulo 4">
            <a:extLst>
              <a:ext uri="{FF2B5EF4-FFF2-40B4-BE49-F238E27FC236}">
                <a16:creationId xmlns:a16="http://schemas.microsoft.com/office/drawing/2014/main" id="{E70609CC-E978-C9EF-4DFB-7E835CC32AF1}"/>
              </a:ext>
            </a:extLst>
          </p:cNvPr>
          <p:cNvSpPr/>
          <p:nvPr/>
        </p:nvSpPr>
        <p:spPr>
          <a:xfrm>
            <a:off x="626227" y="537067"/>
            <a:ext cx="5181600" cy="426760"/>
          </a:xfrm>
          <a:prstGeom prst="rect">
            <a:avLst/>
          </a:prstGeom>
          <a:solidFill>
            <a:srgbClr val="FFD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A41319E-FE38-0389-43AD-42B587201C98}"/>
              </a:ext>
            </a:extLst>
          </p:cNvPr>
          <p:cNvSpPr txBox="1"/>
          <p:nvPr/>
        </p:nvSpPr>
        <p:spPr>
          <a:xfrm>
            <a:off x="982506" y="488837"/>
            <a:ext cx="10218965" cy="523220"/>
          </a:xfrm>
          <a:prstGeom prst="rect">
            <a:avLst/>
          </a:prstGeom>
          <a:noFill/>
        </p:spPr>
        <p:txBody>
          <a:bodyPr wrap="square" rtlCol="0">
            <a:spAutoFit/>
          </a:bodyPr>
          <a:lstStyle/>
          <a:p>
            <a:r>
              <a:rPr lang="es-ES" altLang="es-ES" sz="1400" i="1" dirty="0" err="1">
                <a:solidFill>
                  <a:schemeClr val="bg2">
                    <a:lumMod val="25000"/>
                  </a:schemeClr>
                </a:solidFill>
              </a:rPr>
              <a:t>The</a:t>
            </a:r>
            <a:r>
              <a:rPr lang="es-ES" altLang="es-ES" sz="1400" i="1" dirty="0">
                <a:solidFill>
                  <a:schemeClr val="bg2">
                    <a:lumMod val="25000"/>
                  </a:schemeClr>
                </a:solidFill>
              </a:rPr>
              <a:t> </a:t>
            </a:r>
            <a:r>
              <a:rPr lang="es-ES" altLang="es-ES" sz="1400" i="1" dirty="0" err="1">
                <a:solidFill>
                  <a:schemeClr val="bg2">
                    <a:lumMod val="25000"/>
                  </a:schemeClr>
                </a:solidFill>
              </a:rPr>
              <a:t>Higher</a:t>
            </a:r>
            <a:r>
              <a:rPr lang="es-ES" altLang="es-ES" sz="1400" i="1" dirty="0">
                <a:solidFill>
                  <a:schemeClr val="bg2">
                    <a:lumMod val="25000"/>
                  </a:schemeClr>
                </a:solidFill>
              </a:rPr>
              <a:t> </a:t>
            </a:r>
            <a:r>
              <a:rPr lang="es-ES" altLang="es-ES" sz="1400" i="1" dirty="0" err="1">
                <a:solidFill>
                  <a:schemeClr val="bg2">
                    <a:lumMod val="25000"/>
                  </a:schemeClr>
                </a:solidFill>
              </a:rPr>
              <a:t>Education</a:t>
            </a:r>
            <a:r>
              <a:rPr lang="es-ES" altLang="es-ES" sz="1400" i="1" dirty="0">
                <a:solidFill>
                  <a:schemeClr val="bg2">
                    <a:lumMod val="25000"/>
                  </a:schemeClr>
                </a:solidFill>
              </a:rPr>
              <a:t> </a:t>
            </a:r>
            <a:r>
              <a:rPr lang="es-ES" altLang="es-ES" sz="1400" i="1" dirty="0" err="1">
                <a:solidFill>
                  <a:schemeClr val="bg2">
                    <a:lumMod val="25000"/>
                  </a:schemeClr>
                </a:solidFill>
              </a:rPr>
              <a:t>Institution</a:t>
            </a:r>
            <a:r>
              <a:rPr lang="es-ES" altLang="es-ES" sz="1400" i="1" dirty="0">
                <a:solidFill>
                  <a:schemeClr val="bg2">
                    <a:lumMod val="25000"/>
                  </a:schemeClr>
                </a:solidFill>
              </a:rPr>
              <a:t> </a:t>
            </a:r>
            <a:r>
              <a:rPr lang="es-ES" altLang="es-ES" sz="1400" i="1" dirty="0" err="1">
                <a:solidFill>
                  <a:schemeClr val="bg2">
                    <a:lumMod val="25000"/>
                  </a:schemeClr>
                </a:solidFill>
              </a:rPr>
              <a:t>you</a:t>
            </a:r>
            <a:r>
              <a:rPr lang="es-ES" altLang="es-ES" sz="1400" i="1" dirty="0">
                <a:solidFill>
                  <a:schemeClr val="bg2">
                    <a:lumMod val="25000"/>
                  </a:schemeClr>
                </a:solidFill>
              </a:rPr>
              <a:t> </a:t>
            </a:r>
            <a:r>
              <a:rPr lang="es-ES" altLang="es-ES" sz="1400" i="1" dirty="0" err="1">
                <a:solidFill>
                  <a:schemeClr val="bg2">
                    <a:lumMod val="25000"/>
                  </a:schemeClr>
                </a:solidFill>
              </a:rPr>
              <a:t>selected</a:t>
            </a:r>
            <a:r>
              <a:rPr lang="es-ES" altLang="es-ES" sz="1400" i="1" dirty="0">
                <a:solidFill>
                  <a:schemeClr val="bg2">
                    <a:lumMod val="25000"/>
                  </a:schemeClr>
                </a:solidFill>
              </a:rPr>
              <a:t> </a:t>
            </a:r>
            <a:r>
              <a:rPr lang="es-ES" altLang="es-ES" sz="1400" i="1" dirty="0" err="1">
                <a:solidFill>
                  <a:schemeClr val="bg2">
                    <a:lumMod val="25000"/>
                  </a:schemeClr>
                </a:solidFill>
              </a:rPr>
              <a:t>is</a:t>
            </a:r>
            <a:r>
              <a:rPr lang="es-ES" altLang="es-ES" sz="1400" i="1" dirty="0">
                <a:solidFill>
                  <a:schemeClr val="bg2">
                    <a:lumMod val="25000"/>
                  </a:schemeClr>
                </a:solidFill>
              </a:rPr>
              <a:t> </a:t>
            </a:r>
            <a:r>
              <a:rPr lang="es-ES" altLang="es-ES" sz="1400" i="1" dirty="0" err="1">
                <a:solidFill>
                  <a:schemeClr val="bg2">
                    <a:lumMod val="25000"/>
                  </a:schemeClr>
                </a:solidFill>
              </a:rPr>
              <a:t>not</a:t>
            </a:r>
            <a:r>
              <a:rPr lang="es-ES" altLang="es-ES" sz="1400" i="1" dirty="0">
                <a:solidFill>
                  <a:schemeClr val="bg2">
                    <a:lumMod val="25000"/>
                  </a:schemeClr>
                </a:solidFill>
              </a:rPr>
              <a:t> </a:t>
            </a:r>
            <a:r>
              <a:rPr lang="es-ES" altLang="es-ES" sz="1400" i="1" dirty="0" err="1">
                <a:solidFill>
                  <a:schemeClr val="bg2">
                    <a:lumMod val="25000"/>
                  </a:schemeClr>
                </a:solidFill>
              </a:rPr>
              <a:t>ready</a:t>
            </a:r>
            <a:r>
              <a:rPr lang="es-ES" altLang="es-ES" sz="1400" i="1" dirty="0">
                <a:solidFill>
                  <a:schemeClr val="bg2">
                    <a:lumMod val="25000"/>
                  </a:schemeClr>
                </a:solidFill>
              </a:rPr>
              <a:t> </a:t>
            </a:r>
            <a:r>
              <a:rPr lang="es-ES" altLang="es-ES" sz="1400" i="1" dirty="0" err="1">
                <a:solidFill>
                  <a:schemeClr val="bg2">
                    <a:lumMod val="25000"/>
                  </a:schemeClr>
                </a:solidFill>
              </a:rPr>
              <a:t>to</a:t>
            </a:r>
            <a:r>
              <a:rPr lang="es-ES" altLang="es-ES" sz="1400" i="1" dirty="0">
                <a:solidFill>
                  <a:schemeClr val="bg2">
                    <a:lumMod val="25000"/>
                  </a:schemeClr>
                </a:solidFill>
              </a:rPr>
              <a:t> </a:t>
            </a:r>
            <a:r>
              <a:rPr lang="es-ES" altLang="es-ES" sz="1400" i="1" dirty="0" err="1">
                <a:solidFill>
                  <a:schemeClr val="bg2">
                    <a:lumMod val="25000"/>
                  </a:schemeClr>
                </a:solidFill>
              </a:rPr>
              <a:t>exchange</a:t>
            </a:r>
            <a:r>
              <a:rPr lang="es-ES" altLang="es-ES" sz="1400" i="1" dirty="0">
                <a:solidFill>
                  <a:schemeClr val="bg2">
                    <a:lumMod val="25000"/>
                  </a:schemeClr>
                </a:solidFill>
              </a:rPr>
              <a:t> </a:t>
            </a:r>
            <a:r>
              <a:rPr lang="es-ES" altLang="es-ES" sz="1400" i="1" dirty="0" err="1">
                <a:solidFill>
                  <a:schemeClr val="bg2">
                    <a:lumMod val="25000"/>
                  </a:schemeClr>
                </a:solidFill>
              </a:rPr>
              <a:t>the</a:t>
            </a:r>
            <a:r>
              <a:rPr lang="es-ES" altLang="es-ES" sz="1400" i="1" dirty="0">
                <a:solidFill>
                  <a:schemeClr val="bg2">
                    <a:lumMod val="25000"/>
                  </a:schemeClr>
                </a:solidFill>
              </a:rPr>
              <a:t> Online </a:t>
            </a:r>
            <a:r>
              <a:rPr lang="es-ES" altLang="es-ES" sz="1400" i="1" dirty="0" err="1">
                <a:solidFill>
                  <a:schemeClr val="bg2">
                    <a:lumMod val="25000"/>
                  </a:schemeClr>
                </a:solidFill>
              </a:rPr>
              <a:t>Learning</a:t>
            </a:r>
            <a:r>
              <a:rPr lang="es-ES" altLang="es-ES" sz="1400" i="1" dirty="0">
                <a:solidFill>
                  <a:schemeClr val="bg2">
                    <a:lumMod val="25000"/>
                  </a:schemeClr>
                </a:solidFill>
              </a:rPr>
              <a:t> </a:t>
            </a:r>
            <a:r>
              <a:rPr lang="es-ES" altLang="es-ES" sz="1400" i="1" dirty="0" err="1">
                <a:solidFill>
                  <a:schemeClr val="bg2">
                    <a:lumMod val="25000"/>
                  </a:schemeClr>
                </a:solidFill>
              </a:rPr>
              <a:t>Agreement</a:t>
            </a:r>
            <a:r>
              <a:rPr lang="es-ES" altLang="es-ES" sz="1400" i="1" dirty="0">
                <a:solidFill>
                  <a:schemeClr val="bg2">
                    <a:lumMod val="25000"/>
                  </a:schemeClr>
                </a:solidFill>
              </a:rPr>
              <a:t> </a:t>
            </a:r>
            <a:r>
              <a:rPr lang="es-ES" altLang="es-ES" sz="1400" i="1" dirty="0" err="1">
                <a:solidFill>
                  <a:schemeClr val="bg2">
                    <a:lumMod val="25000"/>
                  </a:schemeClr>
                </a:solidFill>
              </a:rPr>
              <a:t>via</a:t>
            </a:r>
            <a:r>
              <a:rPr lang="es-ES" altLang="es-ES" sz="1400" i="1" dirty="0">
                <a:solidFill>
                  <a:schemeClr val="bg2">
                    <a:lumMod val="25000"/>
                  </a:schemeClr>
                </a:solidFill>
              </a:rPr>
              <a:t> </a:t>
            </a:r>
            <a:r>
              <a:rPr lang="es-ES" altLang="es-ES" sz="1400" i="1" dirty="0" err="1">
                <a:solidFill>
                  <a:schemeClr val="bg2">
                    <a:lumMod val="25000"/>
                  </a:schemeClr>
                </a:solidFill>
              </a:rPr>
              <a:t>the</a:t>
            </a:r>
            <a:r>
              <a:rPr lang="es-ES" altLang="es-ES" sz="1400" i="1" dirty="0">
                <a:solidFill>
                  <a:schemeClr val="bg2">
                    <a:lumMod val="25000"/>
                  </a:schemeClr>
                </a:solidFill>
              </a:rPr>
              <a:t> Erasmus </a:t>
            </a:r>
            <a:r>
              <a:rPr lang="es-ES" altLang="es-ES" sz="1400" i="1" dirty="0" err="1">
                <a:solidFill>
                  <a:schemeClr val="bg2">
                    <a:lumMod val="25000"/>
                  </a:schemeClr>
                </a:solidFill>
              </a:rPr>
              <a:t>Without</a:t>
            </a:r>
            <a:r>
              <a:rPr lang="es-ES" altLang="es-ES" sz="1400" i="1" dirty="0">
                <a:solidFill>
                  <a:schemeClr val="bg2">
                    <a:lumMod val="25000"/>
                  </a:schemeClr>
                </a:solidFill>
              </a:rPr>
              <a:t> </a:t>
            </a:r>
            <a:r>
              <a:rPr lang="es-ES" altLang="es-ES" sz="1400" i="1" dirty="0" err="1">
                <a:solidFill>
                  <a:schemeClr val="bg2">
                    <a:lumMod val="25000"/>
                  </a:schemeClr>
                </a:solidFill>
              </a:rPr>
              <a:t>Paper</a:t>
            </a:r>
            <a:r>
              <a:rPr lang="es-ES" altLang="es-ES" sz="1400" i="1" dirty="0">
                <a:solidFill>
                  <a:schemeClr val="bg2">
                    <a:lumMod val="25000"/>
                  </a:schemeClr>
                </a:solidFill>
              </a:rPr>
              <a:t> Network as </a:t>
            </a:r>
            <a:r>
              <a:rPr lang="es-ES" altLang="es-ES" sz="1400" i="1" dirty="0" err="1">
                <a:solidFill>
                  <a:schemeClr val="bg2">
                    <a:lumMod val="25000"/>
                  </a:schemeClr>
                </a:solidFill>
              </a:rPr>
              <a:t>of</a:t>
            </a:r>
            <a:r>
              <a:rPr lang="es-ES" altLang="es-ES" sz="1400" i="1" dirty="0">
                <a:solidFill>
                  <a:schemeClr val="bg2">
                    <a:lumMod val="25000"/>
                  </a:schemeClr>
                </a:solidFill>
              </a:rPr>
              <a:t> </a:t>
            </a:r>
            <a:r>
              <a:rPr lang="es-ES" altLang="es-ES" sz="1400" i="1" dirty="0" err="1">
                <a:solidFill>
                  <a:schemeClr val="bg2">
                    <a:lumMod val="25000"/>
                  </a:schemeClr>
                </a:solidFill>
              </a:rPr>
              <a:t>yet</a:t>
            </a:r>
            <a:r>
              <a:rPr lang="es-ES" altLang="es-ES" sz="1400" i="1" dirty="0">
                <a:solidFill>
                  <a:schemeClr val="bg2">
                    <a:lumMod val="25000"/>
                  </a:schemeClr>
                </a:solidFill>
              </a:rPr>
              <a:t>. </a:t>
            </a:r>
            <a:r>
              <a:rPr lang="es-ES" altLang="es-ES" sz="1400" i="1" dirty="0" err="1">
                <a:solidFill>
                  <a:schemeClr val="bg2">
                    <a:lumMod val="25000"/>
                  </a:schemeClr>
                </a:solidFill>
              </a:rPr>
              <a:t>Please</a:t>
            </a:r>
            <a:r>
              <a:rPr lang="es-ES" altLang="es-ES" sz="1400" i="1" dirty="0">
                <a:solidFill>
                  <a:schemeClr val="bg2">
                    <a:lumMod val="25000"/>
                  </a:schemeClr>
                </a:solidFill>
              </a:rPr>
              <a:t> </a:t>
            </a:r>
            <a:r>
              <a:rPr lang="es-ES" altLang="es-ES" sz="1400" i="1" dirty="0" err="1">
                <a:solidFill>
                  <a:schemeClr val="bg2">
                    <a:lumMod val="25000"/>
                  </a:schemeClr>
                </a:solidFill>
              </a:rPr>
              <a:t>refer</a:t>
            </a:r>
            <a:r>
              <a:rPr lang="es-ES" altLang="es-ES" sz="1400" i="1" dirty="0">
                <a:solidFill>
                  <a:schemeClr val="bg2">
                    <a:lumMod val="25000"/>
                  </a:schemeClr>
                </a:solidFill>
              </a:rPr>
              <a:t> </a:t>
            </a:r>
            <a:r>
              <a:rPr lang="es-ES" altLang="es-ES" sz="1400" i="1" dirty="0" err="1">
                <a:solidFill>
                  <a:schemeClr val="bg2">
                    <a:lumMod val="25000"/>
                  </a:schemeClr>
                </a:solidFill>
              </a:rPr>
              <a:t>to</a:t>
            </a:r>
            <a:r>
              <a:rPr lang="es-ES" altLang="es-ES" sz="1400" i="1" dirty="0">
                <a:solidFill>
                  <a:schemeClr val="bg2">
                    <a:lumMod val="25000"/>
                  </a:schemeClr>
                </a:solidFill>
              </a:rPr>
              <a:t> </a:t>
            </a:r>
            <a:r>
              <a:rPr lang="es-ES" altLang="es-ES" sz="1400" i="1" dirty="0" err="1">
                <a:solidFill>
                  <a:schemeClr val="bg2">
                    <a:lumMod val="25000"/>
                  </a:schemeClr>
                </a:solidFill>
              </a:rPr>
              <a:t>your</a:t>
            </a:r>
            <a:r>
              <a:rPr lang="es-ES" altLang="es-ES" sz="1400" i="1" dirty="0">
                <a:solidFill>
                  <a:schemeClr val="bg2">
                    <a:lumMod val="25000"/>
                  </a:schemeClr>
                </a:solidFill>
              </a:rPr>
              <a:t> </a:t>
            </a:r>
            <a:r>
              <a:rPr lang="es-ES" altLang="es-ES" sz="1400" i="1" dirty="0" err="1">
                <a:solidFill>
                  <a:schemeClr val="bg2">
                    <a:lumMod val="25000"/>
                  </a:schemeClr>
                </a:solidFill>
              </a:rPr>
              <a:t>mobility</a:t>
            </a:r>
            <a:r>
              <a:rPr lang="es-ES" altLang="es-ES" sz="1400" i="1" dirty="0">
                <a:solidFill>
                  <a:schemeClr val="bg2">
                    <a:lumMod val="25000"/>
                  </a:schemeClr>
                </a:solidFill>
              </a:rPr>
              <a:t> </a:t>
            </a:r>
            <a:r>
              <a:rPr lang="es-ES" altLang="es-ES" sz="1400" i="1" dirty="0" err="1">
                <a:solidFill>
                  <a:schemeClr val="bg2">
                    <a:lumMod val="25000"/>
                  </a:schemeClr>
                </a:solidFill>
              </a:rPr>
              <a:t>coordinator</a:t>
            </a:r>
            <a:r>
              <a:rPr lang="es-ES" altLang="es-ES" sz="1400" i="1" dirty="0">
                <a:solidFill>
                  <a:schemeClr val="bg2">
                    <a:lumMod val="25000"/>
                  </a:schemeClr>
                </a:solidFill>
              </a:rPr>
              <a:t> </a:t>
            </a:r>
            <a:r>
              <a:rPr lang="es-ES" altLang="es-ES" sz="1400" i="1" dirty="0" err="1">
                <a:solidFill>
                  <a:schemeClr val="bg2">
                    <a:lumMod val="25000"/>
                  </a:schemeClr>
                </a:solidFill>
              </a:rPr>
              <a:t>for</a:t>
            </a:r>
            <a:r>
              <a:rPr lang="es-ES" altLang="es-ES" sz="1400" i="1" dirty="0">
                <a:solidFill>
                  <a:schemeClr val="bg2">
                    <a:lumMod val="25000"/>
                  </a:schemeClr>
                </a:solidFill>
              </a:rPr>
              <a:t> </a:t>
            </a:r>
            <a:r>
              <a:rPr lang="es-ES" altLang="es-ES" sz="1400" i="1" dirty="0" err="1">
                <a:solidFill>
                  <a:schemeClr val="bg2">
                    <a:lumMod val="25000"/>
                  </a:schemeClr>
                </a:solidFill>
              </a:rPr>
              <a:t>advice</a:t>
            </a:r>
            <a:r>
              <a:rPr lang="es-ES" altLang="es-ES" sz="1400" i="1" dirty="0">
                <a:solidFill>
                  <a:schemeClr val="bg2">
                    <a:lumMod val="25000"/>
                  </a:schemeClr>
                </a:solidFill>
              </a:rPr>
              <a:t> </a:t>
            </a:r>
            <a:r>
              <a:rPr lang="es-ES" altLang="es-ES" sz="1400" i="1" dirty="0" err="1">
                <a:solidFill>
                  <a:schemeClr val="bg2">
                    <a:lumMod val="25000"/>
                  </a:schemeClr>
                </a:solidFill>
              </a:rPr>
              <a:t>on</a:t>
            </a:r>
            <a:r>
              <a:rPr lang="es-ES" altLang="es-ES" sz="1400" i="1" dirty="0">
                <a:solidFill>
                  <a:schemeClr val="bg2">
                    <a:lumMod val="25000"/>
                  </a:schemeClr>
                </a:solidFill>
              </a:rPr>
              <a:t> </a:t>
            </a:r>
            <a:r>
              <a:rPr lang="es-ES" altLang="es-ES" sz="1400" i="1" dirty="0" err="1">
                <a:solidFill>
                  <a:schemeClr val="bg2">
                    <a:lumMod val="25000"/>
                  </a:schemeClr>
                </a:solidFill>
              </a:rPr>
              <a:t>the</a:t>
            </a:r>
            <a:r>
              <a:rPr lang="es-ES" altLang="es-ES" sz="1400" i="1" dirty="0">
                <a:solidFill>
                  <a:schemeClr val="bg2">
                    <a:lumMod val="25000"/>
                  </a:schemeClr>
                </a:solidFill>
              </a:rPr>
              <a:t> </a:t>
            </a:r>
            <a:r>
              <a:rPr lang="es-ES" altLang="es-ES" sz="1400" i="1" dirty="0" err="1">
                <a:solidFill>
                  <a:schemeClr val="bg2">
                    <a:lumMod val="25000"/>
                  </a:schemeClr>
                </a:solidFill>
              </a:rPr>
              <a:t>next</a:t>
            </a:r>
            <a:r>
              <a:rPr lang="es-ES" altLang="es-ES" sz="1400" i="1" dirty="0">
                <a:solidFill>
                  <a:schemeClr val="bg2">
                    <a:lumMod val="25000"/>
                  </a:schemeClr>
                </a:solidFill>
              </a:rPr>
              <a:t> </a:t>
            </a:r>
            <a:r>
              <a:rPr lang="es-ES" altLang="es-ES" sz="1400" i="1" dirty="0" err="1">
                <a:solidFill>
                  <a:schemeClr val="bg2">
                    <a:lumMod val="25000"/>
                  </a:schemeClr>
                </a:solidFill>
              </a:rPr>
              <a:t>steps</a:t>
            </a:r>
            <a:endParaRPr lang="es-ES" altLang="es-ES" sz="1400" i="1" dirty="0">
              <a:solidFill>
                <a:schemeClr val="bg2">
                  <a:lumMod val="25000"/>
                </a:schemeClr>
              </a:solidFill>
            </a:endParaRPr>
          </a:p>
        </p:txBody>
      </p:sp>
      <p:pic>
        <p:nvPicPr>
          <p:cNvPr id="11" name="Imagen 10">
            <a:extLst>
              <a:ext uri="{FF2B5EF4-FFF2-40B4-BE49-F238E27FC236}">
                <a16:creationId xmlns:a16="http://schemas.microsoft.com/office/drawing/2014/main" id="{16703322-0350-DFEF-1B35-4FCC78509FFF}"/>
              </a:ext>
            </a:extLst>
          </p:cNvPr>
          <p:cNvPicPr>
            <a:picLocks noChangeAspect="1"/>
          </p:cNvPicPr>
          <p:nvPr/>
        </p:nvPicPr>
        <p:blipFill rotWithShape="1">
          <a:blip r:embed="rId3"/>
          <a:srcRect l="10000" t="27881" r="12092" b="25962"/>
          <a:stretch/>
        </p:blipFill>
        <p:spPr>
          <a:xfrm>
            <a:off x="0" y="2839561"/>
            <a:ext cx="12240106" cy="4077049"/>
          </a:xfrm>
          <a:prstGeom prst="rect">
            <a:avLst/>
          </a:prstGeom>
        </p:spPr>
      </p:pic>
      <p:sp>
        <p:nvSpPr>
          <p:cNvPr id="12" name="CuadroTexto 11">
            <a:extLst>
              <a:ext uri="{FF2B5EF4-FFF2-40B4-BE49-F238E27FC236}">
                <a16:creationId xmlns:a16="http://schemas.microsoft.com/office/drawing/2014/main" id="{9211D374-0F53-E58C-13C1-7BF1EE0A526B}"/>
              </a:ext>
            </a:extLst>
          </p:cNvPr>
          <p:cNvSpPr txBox="1"/>
          <p:nvPr/>
        </p:nvSpPr>
        <p:spPr>
          <a:xfrm>
            <a:off x="4855304" y="3787327"/>
            <a:ext cx="5030101" cy="2308324"/>
          </a:xfrm>
          <a:prstGeom prst="rect">
            <a:avLst/>
          </a:prstGeom>
          <a:noFill/>
          <a:ln w="28575">
            <a:solidFill>
              <a:srgbClr val="FF0000"/>
            </a:solidFill>
          </a:ln>
        </p:spPr>
        <p:txBody>
          <a:bodyPr wrap="square">
            <a:spAutoFit/>
          </a:bodyPr>
          <a:lstStyle/>
          <a:p>
            <a:r>
              <a:rPr lang="es-ES" sz="1600" dirty="0"/>
              <a:t>Si al introducir los datos de tu universidad de destino aparece un mensaje como el de arriba, es que no aceptan este formato de OLA y no podrás usar esta plataforma. Probablemente harás tu OLA en un documento Word o bien en la plataforma online de la universidad de destino, si disponen de ella. </a:t>
            </a:r>
            <a:r>
              <a:rPr lang="es-ES" sz="1600" b="1" dirty="0"/>
              <a:t>Pide asesoramiento a tu ORI o coordinador/a académico/a. </a:t>
            </a:r>
          </a:p>
          <a:p>
            <a:r>
              <a:rPr lang="es-ES" sz="1600" dirty="0"/>
              <a:t>Si no ocurre nada de esto, te dejará seleccionar la universidad de destino y pasar de pantalla.</a:t>
            </a:r>
          </a:p>
        </p:txBody>
      </p:sp>
    </p:spTree>
    <p:extLst>
      <p:ext uri="{BB962C8B-B14F-4D97-AF65-F5344CB8AC3E}">
        <p14:creationId xmlns:p14="http://schemas.microsoft.com/office/powerpoint/2010/main" val="1349392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5" name="Imagen 4"/>
          <p:cNvPicPr>
            <a:picLocks noChangeAspect="1"/>
          </p:cNvPicPr>
          <p:nvPr/>
        </p:nvPicPr>
        <p:blipFill>
          <a:blip r:embed="rId2"/>
          <a:stretch>
            <a:fillRect/>
          </a:stretch>
        </p:blipFill>
        <p:spPr>
          <a:xfrm>
            <a:off x="12214" y="0"/>
            <a:ext cx="12382500" cy="6961757"/>
          </a:xfrm>
          <a:prstGeom prst="rect">
            <a:avLst/>
          </a:prstGeom>
        </p:spPr>
      </p:pic>
      <p:sp>
        <p:nvSpPr>
          <p:cNvPr id="14" name="Rectángulo 13">
            <a:extLst>
              <a:ext uri="{FF2B5EF4-FFF2-40B4-BE49-F238E27FC236}">
                <a16:creationId xmlns:a16="http://schemas.microsoft.com/office/drawing/2014/main" id="{B44801D2-C86F-62C5-7BFF-966B50D9C93F}"/>
              </a:ext>
            </a:extLst>
          </p:cNvPr>
          <p:cNvSpPr/>
          <p:nvPr/>
        </p:nvSpPr>
        <p:spPr>
          <a:xfrm>
            <a:off x="6446327" y="4198144"/>
            <a:ext cx="1931553" cy="205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607A8299-BF97-0567-D124-796D042F2577}"/>
              </a:ext>
            </a:extLst>
          </p:cNvPr>
          <p:cNvSpPr/>
          <p:nvPr/>
        </p:nvSpPr>
        <p:spPr>
          <a:xfrm>
            <a:off x="6446328" y="3489115"/>
            <a:ext cx="1931553" cy="205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7EAE1EF3-8D60-63F2-A151-94A84F3594DE}"/>
              </a:ext>
            </a:extLst>
          </p:cNvPr>
          <p:cNvSpPr/>
          <p:nvPr/>
        </p:nvSpPr>
        <p:spPr>
          <a:xfrm>
            <a:off x="6487517" y="2767912"/>
            <a:ext cx="1537755" cy="205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8ED1DCC0-ACB3-88E4-078C-8B7C1C2D491C}"/>
              </a:ext>
            </a:extLst>
          </p:cNvPr>
          <p:cNvSpPr/>
          <p:nvPr/>
        </p:nvSpPr>
        <p:spPr>
          <a:xfrm>
            <a:off x="6520395" y="2100648"/>
            <a:ext cx="1537755" cy="205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 name="Grupo 9"/>
          <p:cNvGrpSpPr/>
          <p:nvPr/>
        </p:nvGrpSpPr>
        <p:grpSpPr>
          <a:xfrm>
            <a:off x="7812276" y="1690688"/>
            <a:ext cx="3295650" cy="3688620"/>
            <a:chOff x="7688954" y="1834799"/>
            <a:chExt cx="3295650" cy="5014912"/>
          </a:xfrm>
        </p:grpSpPr>
        <p:sp>
          <p:nvSpPr>
            <p:cNvPr id="6" name="CuadroTexto 5"/>
            <p:cNvSpPr txBox="1"/>
            <p:nvPr/>
          </p:nvSpPr>
          <p:spPr>
            <a:xfrm>
              <a:off x="7818365" y="2018254"/>
              <a:ext cx="3124200" cy="4644703"/>
            </a:xfrm>
            <a:prstGeom prst="rect">
              <a:avLst/>
            </a:prstGeom>
            <a:noFill/>
          </p:spPr>
          <p:txBody>
            <a:bodyPr wrap="square" rtlCol="0">
              <a:spAutoFit/>
            </a:bodyPr>
            <a:lstStyle/>
            <a:p>
              <a:pPr algn="ctr"/>
              <a:r>
                <a:rPr lang="es-ES" dirty="0"/>
                <a:t>La parte administrativa no es obligatoria, pero conviene ponerla para que la persona de la ORI tenga también acceso a vuestro OLA.</a:t>
              </a:r>
              <a:br>
                <a:rPr lang="es-ES" dirty="0"/>
              </a:br>
              <a:endParaRPr lang="es-ES" dirty="0"/>
            </a:p>
            <a:p>
              <a:pPr algn="ctr"/>
              <a:r>
                <a:rPr lang="es-ES" dirty="0"/>
                <a:t>En caso de no conocer los datos de la persona responsable académica, incluye  en ambos apartados los datos del contacto administrativo. Lo puedes cambiar más adelante.</a:t>
              </a:r>
            </a:p>
          </p:txBody>
        </p:sp>
        <p:sp>
          <p:nvSpPr>
            <p:cNvPr id="9" name="Llamada rectangular 8"/>
            <p:cNvSpPr/>
            <p:nvPr/>
          </p:nvSpPr>
          <p:spPr>
            <a:xfrm>
              <a:off x="7688954" y="1834799"/>
              <a:ext cx="3295650" cy="5014912"/>
            </a:xfrm>
            <a:prstGeom prst="wedgeRectCallout">
              <a:avLst>
                <a:gd name="adj1" fmla="val -56304"/>
                <a:gd name="adj2" fmla="val 1618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4" name="Rectángulo 3">
            <a:extLst>
              <a:ext uri="{FF2B5EF4-FFF2-40B4-BE49-F238E27FC236}">
                <a16:creationId xmlns:a16="http://schemas.microsoft.com/office/drawing/2014/main" id="{4CF0D1F6-CA8E-D5CD-653D-5C056FB5B924}"/>
              </a:ext>
            </a:extLst>
          </p:cNvPr>
          <p:cNvSpPr/>
          <p:nvPr/>
        </p:nvSpPr>
        <p:spPr>
          <a:xfrm>
            <a:off x="1979802" y="2100648"/>
            <a:ext cx="1537755" cy="205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4C44746-391C-C4C7-CDBE-CFF5DA43F813}"/>
              </a:ext>
            </a:extLst>
          </p:cNvPr>
          <p:cNvSpPr/>
          <p:nvPr/>
        </p:nvSpPr>
        <p:spPr>
          <a:xfrm>
            <a:off x="1960568" y="2813221"/>
            <a:ext cx="1537755" cy="205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A2CD4DBB-2354-2E2B-5FB7-F2F825A3C507}"/>
              </a:ext>
            </a:extLst>
          </p:cNvPr>
          <p:cNvSpPr/>
          <p:nvPr/>
        </p:nvSpPr>
        <p:spPr>
          <a:xfrm>
            <a:off x="1979802" y="4198144"/>
            <a:ext cx="1537755" cy="205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CD7F637A-ACBE-3344-6CF5-96E52386689D}"/>
              </a:ext>
            </a:extLst>
          </p:cNvPr>
          <p:cNvSpPr txBox="1"/>
          <p:nvPr/>
        </p:nvSpPr>
        <p:spPr>
          <a:xfrm>
            <a:off x="3818994" y="2505670"/>
            <a:ext cx="1857934" cy="2308324"/>
          </a:xfrm>
          <a:prstGeom prst="rect">
            <a:avLst/>
          </a:prstGeom>
          <a:noFill/>
          <a:ln w="28575">
            <a:solidFill>
              <a:srgbClr val="FF0000"/>
            </a:solidFill>
          </a:ln>
        </p:spPr>
        <p:txBody>
          <a:bodyPr wrap="square" rtlCol="0">
            <a:spAutoFit/>
          </a:bodyPr>
          <a:lstStyle/>
          <a:p>
            <a:r>
              <a:rPr lang="es-ES" dirty="0"/>
              <a:t>Datos del responsable académico de la universidad destino, la persona que te firmará tu OLA allí.</a:t>
            </a:r>
          </a:p>
        </p:txBody>
      </p:sp>
    </p:spTree>
    <p:extLst>
      <p:ext uri="{BB962C8B-B14F-4D97-AF65-F5344CB8AC3E}">
        <p14:creationId xmlns:p14="http://schemas.microsoft.com/office/powerpoint/2010/main" val="349674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9050"/>
            <a:ext cx="12197953" cy="6858000"/>
          </a:xfrm>
          <a:prstGeom prst="rect">
            <a:avLst/>
          </a:prstGeom>
        </p:spPr>
      </p:pic>
      <p:sp>
        <p:nvSpPr>
          <p:cNvPr id="2" name="CuadroTexto 1">
            <a:extLst>
              <a:ext uri="{FF2B5EF4-FFF2-40B4-BE49-F238E27FC236}">
                <a16:creationId xmlns:a16="http://schemas.microsoft.com/office/drawing/2014/main" id="{DDAE2DEB-EA9C-76B7-CAEB-0BE0AECE10C3}"/>
              </a:ext>
            </a:extLst>
          </p:cNvPr>
          <p:cNvSpPr txBox="1"/>
          <p:nvPr/>
        </p:nvSpPr>
        <p:spPr>
          <a:xfrm>
            <a:off x="3893134" y="3502448"/>
            <a:ext cx="6379449" cy="646331"/>
          </a:xfrm>
          <a:prstGeom prst="rect">
            <a:avLst/>
          </a:prstGeom>
          <a:noFill/>
          <a:ln w="28575">
            <a:solidFill>
              <a:srgbClr val="FF0000"/>
            </a:solidFill>
          </a:ln>
        </p:spPr>
        <p:txBody>
          <a:bodyPr wrap="square" rtlCol="0">
            <a:spAutoFit/>
          </a:bodyPr>
          <a:lstStyle/>
          <a:p>
            <a:r>
              <a:rPr lang="es-ES" dirty="0"/>
              <a:t>En este paso vas a indicar las materias a cursar en destino, primero, en la Tabla A, una a una, con el nombre que tengan allí</a:t>
            </a:r>
          </a:p>
        </p:txBody>
      </p:sp>
    </p:spTree>
    <p:extLst>
      <p:ext uri="{BB962C8B-B14F-4D97-AF65-F5344CB8AC3E}">
        <p14:creationId xmlns:p14="http://schemas.microsoft.com/office/powerpoint/2010/main" val="3387743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0730" t="14323" r="15492" b="11979"/>
          <a:stretch/>
        </p:blipFill>
        <p:spPr>
          <a:xfrm>
            <a:off x="0" y="0"/>
            <a:ext cx="12211050" cy="6858000"/>
          </a:xfrm>
          <a:prstGeom prst="rect">
            <a:avLst/>
          </a:prstGeom>
        </p:spPr>
      </p:pic>
      <p:sp>
        <p:nvSpPr>
          <p:cNvPr id="5" name="Rectángulo redondeado 4"/>
          <p:cNvSpPr/>
          <p:nvPr/>
        </p:nvSpPr>
        <p:spPr>
          <a:xfrm>
            <a:off x="819150" y="3257550"/>
            <a:ext cx="3105150" cy="8001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6080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12220575" cy="6870719"/>
          </a:xfrm>
          <a:prstGeom prst="rect">
            <a:avLst/>
          </a:prstGeom>
        </p:spPr>
      </p:pic>
      <p:sp>
        <p:nvSpPr>
          <p:cNvPr id="2" name="CuadroTexto 1">
            <a:extLst>
              <a:ext uri="{FF2B5EF4-FFF2-40B4-BE49-F238E27FC236}">
                <a16:creationId xmlns:a16="http://schemas.microsoft.com/office/drawing/2014/main" id="{DFA634BE-EE28-E8DD-FCF9-659976C544C4}"/>
              </a:ext>
            </a:extLst>
          </p:cNvPr>
          <p:cNvSpPr txBox="1"/>
          <p:nvPr/>
        </p:nvSpPr>
        <p:spPr>
          <a:xfrm>
            <a:off x="8275665" y="4629834"/>
            <a:ext cx="3207882" cy="2031325"/>
          </a:xfrm>
          <a:prstGeom prst="rect">
            <a:avLst/>
          </a:prstGeom>
          <a:noFill/>
          <a:ln w="28575">
            <a:solidFill>
              <a:srgbClr val="FF0000"/>
            </a:solidFill>
          </a:ln>
        </p:spPr>
        <p:txBody>
          <a:bodyPr wrap="square" rtlCol="0">
            <a:spAutoFit/>
          </a:bodyPr>
          <a:lstStyle/>
          <a:p>
            <a:r>
              <a:rPr lang="es-ES" dirty="0"/>
              <a:t>Siguiendo con el ejemplo, se han incluido asignaturas ficticias de Derecho. </a:t>
            </a:r>
          </a:p>
          <a:p>
            <a:r>
              <a:rPr lang="es-ES" dirty="0"/>
              <a:t>Añade todas las materias de tus dos semestres si las conoces (en caso de movilidad de dos cuatrimestres).</a:t>
            </a:r>
          </a:p>
        </p:txBody>
      </p:sp>
    </p:spTree>
    <p:extLst>
      <p:ext uri="{BB962C8B-B14F-4D97-AF65-F5344CB8AC3E}">
        <p14:creationId xmlns:p14="http://schemas.microsoft.com/office/powerpoint/2010/main" val="1680449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1" t="14063" r="25009" b="10937"/>
          <a:stretch/>
        </p:blipFill>
        <p:spPr>
          <a:xfrm>
            <a:off x="0" y="-19051"/>
            <a:ext cx="12230100" cy="6877051"/>
          </a:xfrm>
          <a:prstGeom prst="rect">
            <a:avLst/>
          </a:prstGeom>
        </p:spPr>
      </p:pic>
      <p:sp>
        <p:nvSpPr>
          <p:cNvPr id="6" name="Elipse 5"/>
          <p:cNvSpPr/>
          <p:nvPr/>
        </p:nvSpPr>
        <p:spPr>
          <a:xfrm>
            <a:off x="1924050" y="2190750"/>
            <a:ext cx="2057400" cy="781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748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2719"/>
            <a:ext cx="12220575" cy="6870719"/>
          </a:xfrm>
          <a:prstGeom prst="rect">
            <a:avLst/>
          </a:prstGeom>
        </p:spPr>
      </p:pic>
      <p:sp>
        <p:nvSpPr>
          <p:cNvPr id="3" name="CuadroTexto 2">
            <a:extLst>
              <a:ext uri="{FF2B5EF4-FFF2-40B4-BE49-F238E27FC236}">
                <a16:creationId xmlns:a16="http://schemas.microsoft.com/office/drawing/2014/main" id="{35A3A484-F5C2-3F57-25A3-2B422A0ED2C4}"/>
              </a:ext>
            </a:extLst>
          </p:cNvPr>
          <p:cNvSpPr txBox="1"/>
          <p:nvPr/>
        </p:nvSpPr>
        <p:spPr>
          <a:xfrm>
            <a:off x="4621427" y="4532870"/>
            <a:ext cx="5196017" cy="369332"/>
          </a:xfrm>
          <a:prstGeom prst="rect">
            <a:avLst/>
          </a:prstGeom>
          <a:noFill/>
          <a:ln w="28575">
            <a:solidFill>
              <a:srgbClr val="FF0000"/>
            </a:solidFill>
          </a:ln>
        </p:spPr>
        <p:txBody>
          <a:bodyPr wrap="square">
            <a:spAutoFit/>
          </a:bodyPr>
          <a:lstStyle/>
          <a:p>
            <a:r>
              <a:rPr lang="es-ES" dirty="0"/>
              <a:t>Para añadir otra materia, haz click en el botón rojo</a:t>
            </a:r>
          </a:p>
        </p:txBody>
      </p:sp>
    </p:spTree>
    <p:extLst>
      <p:ext uri="{BB962C8B-B14F-4D97-AF65-F5344CB8AC3E}">
        <p14:creationId xmlns:p14="http://schemas.microsoft.com/office/powerpoint/2010/main" val="3649076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r="6809" b="7553"/>
          <a:stretch/>
        </p:blipFill>
        <p:spPr>
          <a:xfrm>
            <a:off x="-571587" y="0"/>
            <a:ext cx="12201525" cy="6805250"/>
          </a:xfrm>
          <a:prstGeom prst="rect">
            <a:avLst/>
          </a:prstGeom>
        </p:spPr>
      </p:pic>
      <p:sp>
        <p:nvSpPr>
          <p:cNvPr id="4" name="CuadroTexto 3">
            <a:extLst>
              <a:ext uri="{FF2B5EF4-FFF2-40B4-BE49-F238E27FC236}">
                <a16:creationId xmlns:a16="http://schemas.microsoft.com/office/drawing/2014/main" id="{FB13EA21-255E-8734-2B81-A79D995F3A85}"/>
              </a:ext>
            </a:extLst>
          </p:cNvPr>
          <p:cNvSpPr txBox="1"/>
          <p:nvPr/>
        </p:nvSpPr>
        <p:spPr>
          <a:xfrm>
            <a:off x="6153665" y="4063313"/>
            <a:ext cx="4226011" cy="646331"/>
          </a:xfrm>
          <a:prstGeom prst="rect">
            <a:avLst/>
          </a:prstGeom>
          <a:noFill/>
          <a:ln w="28575">
            <a:solidFill>
              <a:srgbClr val="FF0000"/>
            </a:solidFill>
          </a:ln>
        </p:spPr>
        <p:txBody>
          <a:bodyPr wrap="square">
            <a:spAutoFit/>
          </a:bodyPr>
          <a:lstStyle/>
          <a:p>
            <a:r>
              <a:rPr lang="es-ES" dirty="0"/>
              <a:t>En la Tabla B debes indicar las asignaturas que vas a convalidar en la UAH</a:t>
            </a:r>
          </a:p>
        </p:txBody>
      </p:sp>
    </p:spTree>
    <p:extLst>
      <p:ext uri="{BB962C8B-B14F-4D97-AF65-F5344CB8AC3E}">
        <p14:creationId xmlns:p14="http://schemas.microsoft.com/office/powerpoint/2010/main" val="1382924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2"/>
          <a:stretch>
            <a:fillRect/>
          </a:stretch>
        </p:blipFill>
        <p:spPr>
          <a:xfrm>
            <a:off x="-351910" y="-228600"/>
            <a:ext cx="13011150" cy="7315200"/>
          </a:xfrm>
          <a:prstGeom prst="rect">
            <a:avLst/>
          </a:prstGeom>
        </p:spPr>
      </p:pic>
      <p:sp>
        <p:nvSpPr>
          <p:cNvPr id="6" name="CuadroTexto 5">
            <a:extLst>
              <a:ext uri="{FF2B5EF4-FFF2-40B4-BE49-F238E27FC236}">
                <a16:creationId xmlns:a16="http://schemas.microsoft.com/office/drawing/2014/main" id="{50A5C1AF-C168-6F25-3A47-C9F7AA9720F4}"/>
              </a:ext>
            </a:extLst>
          </p:cNvPr>
          <p:cNvSpPr txBox="1"/>
          <p:nvPr/>
        </p:nvSpPr>
        <p:spPr>
          <a:xfrm>
            <a:off x="6153665" y="4001294"/>
            <a:ext cx="4226011" cy="646331"/>
          </a:xfrm>
          <a:prstGeom prst="rect">
            <a:avLst/>
          </a:prstGeom>
          <a:noFill/>
          <a:ln w="28575">
            <a:solidFill>
              <a:srgbClr val="FF0000"/>
            </a:solidFill>
          </a:ln>
        </p:spPr>
        <p:txBody>
          <a:bodyPr wrap="square">
            <a:spAutoFit/>
          </a:bodyPr>
          <a:lstStyle/>
          <a:p>
            <a:r>
              <a:rPr lang="es-ES" dirty="0"/>
              <a:t>Ejemplos de asignaturas reales que existen en el Grado en Derecho de la UAH</a:t>
            </a:r>
          </a:p>
        </p:txBody>
      </p:sp>
    </p:spTree>
    <p:extLst>
      <p:ext uri="{BB962C8B-B14F-4D97-AF65-F5344CB8AC3E}">
        <p14:creationId xmlns:p14="http://schemas.microsoft.com/office/powerpoint/2010/main" val="2044541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2185" t="13541" r="12769" b="11719"/>
          <a:stretch/>
        </p:blipFill>
        <p:spPr>
          <a:xfrm>
            <a:off x="-1" y="0"/>
            <a:ext cx="12247865" cy="6858000"/>
          </a:xfrm>
          <a:prstGeom prst="rect">
            <a:avLst/>
          </a:prstGeom>
        </p:spPr>
      </p:pic>
      <p:sp>
        <p:nvSpPr>
          <p:cNvPr id="2" name="CuadroTexto 1">
            <a:extLst>
              <a:ext uri="{FF2B5EF4-FFF2-40B4-BE49-F238E27FC236}">
                <a16:creationId xmlns:a16="http://schemas.microsoft.com/office/drawing/2014/main" id="{D41E650B-EFD5-85C2-665F-50F70ECAF5DE}"/>
              </a:ext>
            </a:extLst>
          </p:cNvPr>
          <p:cNvSpPr txBox="1"/>
          <p:nvPr/>
        </p:nvSpPr>
        <p:spPr>
          <a:xfrm>
            <a:off x="6123931" y="831740"/>
            <a:ext cx="4226011" cy="923330"/>
          </a:xfrm>
          <a:prstGeom prst="rect">
            <a:avLst/>
          </a:prstGeom>
          <a:noFill/>
          <a:ln w="28575">
            <a:solidFill>
              <a:srgbClr val="FF0000"/>
            </a:solidFill>
          </a:ln>
        </p:spPr>
        <p:txBody>
          <a:bodyPr wrap="square">
            <a:spAutoFit/>
          </a:bodyPr>
          <a:lstStyle/>
          <a:p>
            <a:r>
              <a:rPr lang="es-ES" dirty="0"/>
              <a:t>Cada vez que pasas de pantalla se guardan los datos introducidos y aparece arriba una confirmación en verde</a:t>
            </a:r>
          </a:p>
        </p:txBody>
      </p:sp>
    </p:spTree>
    <p:extLst>
      <p:ext uri="{BB962C8B-B14F-4D97-AF65-F5344CB8AC3E}">
        <p14:creationId xmlns:p14="http://schemas.microsoft.com/office/powerpoint/2010/main" val="2845767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4385" t="25521" r="16817" b="9896"/>
          <a:stretch/>
        </p:blipFill>
        <p:spPr>
          <a:xfrm>
            <a:off x="-8021" y="0"/>
            <a:ext cx="12200021" cy="6438900"/>
          </a:xfrm>
          <a:prstGeom prst="rect">
            <a:avLst/>
          </a:prstGeom>
        </p:spPr>
      </p:pic>
      <p:sp>
        <p:nvSpPr>
          <p:cNvPr id="5" name="Elipse 4"/>
          <p:cNvSpPr/>
          <p:nvPr/>
        </p:nvSpPr>
        <p:spPr>
          <a:xfrm>
            <a:off x="0" y="4933950"/>
            <a:ext cx="2057400" cy="781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A6DBCE-6208-E0A9-14A6-B24980D785A6}"/>
              </a:ext>
            </a:extLst>
          </p:cNvPr>
          <p:cNvSpPr txBox="1"/>
          <p:nvPr/>
        </p:nvSpPr>
        <p:spPr>
          <a:xfrm>
            <a:off x="6288688" y="213902"/>
            <a:ext cx="4226011" cy="646331"/>
          </a:xfrm>
          <a:prstGeom prst="rect">
            <a:avLst/>
          </a:prstGeom>
          <a:noFill/>
          <a:ln w="28575">
            <a:solidFill>
              <a:srgbClr val="FF0000"/>
            </a:solidFill>
          </a:ln>
        </p:spPr>
        <p:txBody>
          <a:bodyPr wrap="square">
            <a:spAutoFit/>
          </a:bodyPr>
          <a:lstStyle/>
          <a:p>
            <a:r>
              <a:rPr lang="es-ES" dirty="0"/>
              <a:t>Si no te deja pasar de pantalla mira arriba, te aparecerá un mensaje de error</a:t>
            </a:r>
          </a:p>
        </p:txBody>
      </p:sp>
      <p:sp>
        <p:nvSpPr>
          <p:cNvPr id="6" name="CuadroTexto 5">
            <a:extLst>
              <a:ext uri="{FF2B5EF4-FFF2-40B4-BE49-F238E27FC236}">
                <a16:creationId xmlns:a16="http://schemas.microsoft.com/office/drawing/2014/main" id="{05683474-250C-754A-4A86-E2B2326E5E87}"/>
              </a:ext>
            </a:extLst>
          </p:cNvPr>
          <p:cNvSpPr txBox="1"/>
          <p:nvPr/>
        </p:nvSpPr>
        <p:spPr>
          <a:xfrm>
            <a:off x="2577542" y="5068669"/>
            <a:ext cx="4226011" cy="646331"/>
          </a:xfrm>
          <a:prstGeom prst="rect">
            <a:avLst/>
          </a:prstGeom>
          <a:noFill/>
          <a:ln w="28575">
            <a:solidFill>
              <a:srgbClr val="FF0000"/>
            </a:solidFill>
          </a:ln>
        </p:spPr>
        <p:txBody>
          <a:bodyPr wrap="square">
            <a:spAutoFit/>
          </a:bodyPr>
          <a:lstStyle/>
          <a:p>
            <a:r>
              <a:rPr lang="es-ES" dirty="0"/>
              <a:t>En este caso el error era simplemente el formato del año académico elegido</a:t>
            </a:r>
          </a:p>
        </p:txBody>
      </p:sp>
      <p:grpSp>
        <p:nvGrpSpPr>
          <p:cNvPr id="9" name="Grupo 8">
            <a:extLst>
              <a:ext uri="{FF2B5EF4-FFF2-40B4-BE49-F238E27FC236}">
                <a16:creationId xmlns:a16="http://schemas.microsoft.com/office/drawing/2014/main" id="{3A1B3063-ED70-9591-E070-D57D2842E16B}"/>
              </a:ext>
            </a:extLst>
          </p:cNvPr>
          <p:cNvGrpSpPr/>
          <p:nvPr/>
        </p:nvGrpSpPr>
        <p:grpSpPr>
          <a:xfrm>
            <a:off x="626227" y="537067"/>
            <a:ext cx="5354596" cy="426760"/>
            <a:chOff x="617838" y="1497290"/>
            <a:chExt cx="5354596" cy="426760"/>
          </a:xfrm>
        </p:grpSpPr>
        <p:sp>
          <p:nvSpPr>
            <p:cNvPr id="7" name="Rectángulo 6">
              <a:extLst>
                <a:ext uri="{FF2B5EF4-FFF2-40B4-BE49-F238E27FC236}">
                  <a16:creationId xmlns:a16="http://schemas.microsoft.com/office/drawing/2014/main" id="{8EADB68D-288A-D66D-3827-CBA05ED16167}"/>
                </a:ext>
              </a:extLst>
            </p:cNvPr>
            <p:cNvSpPr/>
            <p:nvPr/>
          </p:nvSpPr>
          <p:spPr>
            <a:xfrm>
              <a:off x="617838" y="1497290"/>
              <a:ext cx="5181600" cy="426760"/>
            </a:xfrm>
            <a:prstGeom prst="rect">
              <a:avLst/>
            </a:prstGeom>
            <a:solidFill>
              <a:srgbClr val="FFD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DFF1BE1B-A089-298B-1669-B049FD27819D}"/>
                </a:ext>
              </a:extLst>
            </p:cNvPr>
            <p:cNvSpPr txBox="1"/>
            <p:nvPr/>
          </p:nvSpPr>
          <p:spPr>
            <a:xfrm>
              <a:off x="617838" y="1556781"/>
              <a:ext cx="5354596" cy="307777"/>
            </a:xfrm>
            <a:prstGeom prst="rect">
              <a:avLst/>
            </a:prstGeom>
            <a:noFill/>
          </p:spPr>
          <p:txBody>
            <a:bodyPr wrap="square" rtlCol="0">
              <a:spAutoFit/>
            </a:bodyPr>
            <a:lstStyle/>
            <a:p>
              <a:r>
                <a:rPr lang="es-ES" sz="1400" i="1" dirty="0">
                  <a:solidFill>
                    <a:schemeClr val="bg2">
                      <a:lumMod val="25000"/>
                    </a:schemeClr>
                  </a:solidFill>
                </a:rPr>
                <a:t>2025/26 </a:t>
              </a:r>
              <a:r>
                <a:rPr lang="es-ES" sz="1400" i="1" dirty="0" err="1">
                  <a:solidFill>
                    <a:schemeClr val="bg2">
                      <a:lumMod val="25000"/>
                    </a:schemeClr>
                  </a:solidFill>
                </a:rPr>
                <a:t>is</a:t>
              </a:r>
              <a:r>
                <a:rPr lang="es-ES" sz="1400" i="1" dirty="0">
                  <a:solidFill>
                    <a:schemeClr val="bg2">
                      <a:lumMod val="25000"/>
                    </a:schemeClr>
                  </a:solidFill>
                </a:rPr>
                <a:t> </a:t>
              </a:r>
              <a:r>
                <a:rPr lang="es-ES" sz="1400" i="1" dirty="0" err="1">
                  <a:solidFill>
                    <a:schemeClr val="bg2">
                      <a:lumMod val="25000"/>
                    </a:schemeClr>
                  </a:solidFill>
                </a:rPr>
                <a:t>not</a:t>
              </a:r>
              <a:r>
                <a:rPr lang="es-ES" sz="1400" i="1" dirty="0">
                  <a:solidFill>
                    <a:schemeClr val="bg2">
                      <a:lumMod val="25000"/>
                    </a:schemeClr>
                  </a:solidFill>
                </a:rPr>
                <a:t> </a:t>
              </a:r>
              <a:r>
                <a:rPr lang="es-ES" sz="1400" i="1" dirty="0" err="1">
                  <a:solidFill>
                    <a:schemeClr val="bg2">
                      <a:lumMod val="25000"/>
                    </a:schemeClr>
                  </a:solidFill>
                </a:rPr>
                <a:t>formed</a:t>
              </a:r>
              <a:r>
                <a:rPr lang="es-ES" sz="1400" i="1" dirty="0">
                  <a:solidFill>
                    <a:schemeClr val="bg2">
                      <a:lumMod val="25000"/>
                    </a:schemeClr>
                  </a:solidFill>
                </a:rPr>
                <a:t> as </a:t>
              </a:r>
              <a:r>
                <a:rPr lang="es-ES" sz="1400" i="1" dirty="0" err="1">
                  <a:solidFill>
                    <a:schemeClr val="bg2">
                      <a:lumMod val="25000"/>
                    </a:schemeClr>
                  </a:solidFill>
                </a:rPr>
                <a:t>academic</a:t>
              </a:r>
              <a:r>
                <a:rPr lang="es-ES" sz="1400" i="1" dirty="0">
                  <a:solidFill>
                    <a:schemeClr val="bg2">
                      <a:lumMod val="25000"/>
                    </a:schemeClr>
                  </a:solidFill>
                </a:rPr>
                <a:t> </a:t>
              </a:r>
              <a:r>
                <a:rPr lang="es-ES" sz="1400" i="1" dirty="0" err="1">
                  <a:solidFill>
                    <a:schemeClr val="bg2">
                      <a:lumMod val="25000"/>
                    </a:schemeClr>
                  </a:solidFill>
                </a:rPr>
                <a:t>year</a:t>
              </a:r>
              <a:r>
                <a:rPr lang="es-ES" sz="1400" i="1" dirty="0">
                  <a:solidFill>
                    <a:schemeClr val="bg2">
                      <a:lumMod val="25000"/>
                    </a:schemeClr>
                  </a:solidFill>
                </a:rPr>
                <a:t> </a:t>
              </a:r>
              <a:r>
                <a:rPr lang="es-ES" sz="1400" i="1" dirty="0" err="1">
                  <a:solidFill>
                    <a:schemeClr val="bg2">
                      <a:lumMod val="25000"/>
                    </a:schemeClr>
                  </a:solidFill>
                </a:rPr>
                <a:t>identifier</a:t>
              </a:r>
              <a:r>
                <a:rPr lang="es-ES" sz="1400" i="1" dirty="0">
                  <a:solidFill>
                    <a:schemeClr val="bg2">
                      <a:lumMod val="25000"/>
                    </a:schemeClr>
                  </a:solidFill>
                </a:rPr>
                <a:t> (</a:t>
              </a:r>
              <a:r>
                <a:rPr lang="es-ES" sz="1400" i="1" dirty="0" err="1">
                  <a:solidFill>
                    <a:schemeClr val="bg2">
                      <a:lumMod val="25000"/>
                    </a:schemeClr>
                  </a:solidFill>
                </a:rPr>
                <a:t>e.g</a:t>
              </a:r>
              <a:r>
                <a:rPr lang="es-ES" sz="1400" i="1" dirty="0">
                  <a:solidFill>
                    <a:schemeClr val="bg2">
                      <a:lumMod val="25000"/>
                    </a:schemeClr>
                  </a:solidFill>
                </a:rPr>
                <a:t>. “2025/2026”)</a:t>
              </a:r>
            </a:p>
          </p:txBody>
        </p:sp>
      </p:grpSp>
      <p:sp>
        <p:nvSpPr>
          <p:cNvPr id="10" name="Rectángulo 9">
            <a:extLst>
              <a:ext uri="{FF2B5EF4-FFF2-40B4-BE49-F238E27FC236}">
                <a16:creationId xmlns:a16="http://schemas.microsoft.com/office/drawing/2014/main" id="{2CCE38EC-2FE8-8400-5F26-CE78E3455DF8}"/>
              </a:ext>
            </a:extLst>
          </p:cNvPr>
          <p:cNvSpPr/>
          <p:nvPr/>
        </p:nvSpPr>
        <p:spPr>
          <a:xfrm>
            <a:off x="496224" y="5391833"/>
            <a:ext cx="828869" cy="220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A5750956-98A4-F85E-40F4-EF19E1F8862D}"/>
              </a:ext>
            </a:extLst>
          </p:cNvPr>
          <p:cNvSpPr txBox="1"/>
          <p:nvPr/>
        </p:nvSpPr>
        <p:spPr>
          <a:xfrm>
            <a:off x="585492" y="5332756"/>
            <a:ext cx="2718033" cy="338554"/>
          </a:xfrm>
          <a:prstGeom prst="rect">
            <a:avLst/>
          </a:prstGeom>
          <a:noFill/>
        </p:spPr>
        <p:txBody>
          <a:bodyPr wrap="square" rtlCol="0">
            <a:spAutoFit/>
          </a:bodyPr>
          <a:lstStyle/>
          <a:p>
            <a:r>
              <a:rPr lang="es-ES" sz="1600" dirty="0">
                <a:solidFill>
                  <a:schemeClr val="bg2">
                    <a:lumMod val="50000"/>
                  </a:schemeClr>
                </a:solidFill>
              </a:rPr>
              <a:t>2025/26</a:t>
            </a:r>
          </a:p>
        </p:txBody>
      </p:sp>
    </p:spTree>
    <p:extLst>
      <p:ext uri="{BB962C8B-B14F-4D97-AF65-F5344CB8AC3E}">
        <p14:creationId xmlns:p14="http://schemas.microsoft.com/office/powerpoint/2010/main" val="372755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2607" t="13541" r="12640" b="9944"/>
          <a:stretch/>
        </p:blipFill>
        <p:spPr>
          <a:xfrm>
            <a:off x="38100" y="0"/>
            <a:ext cx="12115800" cy="6972300"/>
          </a:xfrm>
          <a:prstGeom prst="rect">
            <a:avLst/>
          </a:prstGeom>
        </p:spPr>
      </p:pic>
      <p:grpSp>
        <p:nvGrpSpPr>
          <p:cNvPr id="2" name="Grupo 1">
            <a:extLst>
              <a:ext uri="{FF2B5EF4-FFF2-40B4-BE49-F238E27FC236}">
                <a16:creationId xmlns:a16="http://schemas.microsoft.com/office/drawing/2014/main" id="{E130DAB0-9C3A-1253-61C7-B3155DD6CD4C}"/>
              </a:ext>
            </a:extLst>
          </p:cNvPr>
          <p:cNvGrpSpPr/>
          <p:nvPr/>
        </p:nvGrpSpPr>
        <p:grpSpPr>
          <a:xfrm>
            <a:off x="7784757" y="2733868"/>
            <a:ext cx="3295650" cy="1390263"/>
            <a:chOff x="8534400" y="1690688"/>
            <a:chExt cx="3295650" cy="5014912"/>
          </a:xfrm>
        </p:grpSpPr>
        <p:sp>
          <p:nvSpPr>
            <p:cNvPr id="3" name="CuadroTexto 2">
              <a:extLst>
                <a:ext uri="{FF2B5EF4-FFF2-40B4-BE49-F238E27FC236}">
                  <a16:creationId xmlns:a16="http://schemas.microsoft.com/office/drawing/2014/main" id="{3F1D9BCB-59CB-AD65-D16F-04D440F507DC}"/>
                </a:ext>
              </a:extLst>
            </p:cNvPr>
            <p:cNvSpPr txBox="1"/>
            <p:nvPr/>
          </p:nvSpPr>
          <p:spPr>
            <a:xfrm>
              <a:off x="8705850" y="1825625"/>
              <a:ext cx="3124200" cy="4329788"/>
            </a:xfrm>
            <a:prstGeom prst="rect">
              <a:avLst/>
            </a:prstGeom>
            <a:noFill/>
          </p:spPr>
          <p:txBody>
            <a:bodyPr wrap="square" rtlCol="0">
              <a:spAutoFit/>
            </a:bodyPr>
            <a:lstStyle/>
            <a:p>
              <a:pPr algn="ctr"/>
              <a:r>
                <a:rPr lang="es-ES" dirty="0"/>
                <a:t>No es necesario agregar información en el paso 5 salvo en los </a:t>
              </a:r>
              <a:r>
                <a:rPr lang="es-ES" dirty="0" err="1"/>
                <a:t>OLAs</a:t>
              </a:r>
              <a:r>
                <a:rPr lang="es-ES" dirty="0"/>
                <a:t> para los programas BIP, para la parte online</a:t>
              </a:r>
            </a:p>
          </p:txBody>
        </p:sp>
        <p:sp>
          <p:nvSpPr>
            <p:cNvPr id="5" name="Llamada rectangular 8">
              <a:extLst>
                <a:ext uri="{FF2B5EF4-FFF2-40B4-BE49-F238E27FC236}">
                  <a16:creationId xmlns:a16="http://schemas.microsoft.com/office/drawing/2014/main" id="{A22DC4FE-306E-C02F-0833-8414491BAEFC}"/>
                </a:ext>
              </a:extLst>
            </p:cNvPr>
            <p:cNvSpPr/>
            <p:nvPr/>
          </p:nvSpPr>
          <p:spPr>
            <a:xfrm>
              <a:off x="8534400" y="1690688"/>
              <a:ext cx="3295650" cy="5014912"/>
            </a:xfrm>
            <a:prstGeom prst="wedgeRectCallout">
              <a:avLst>
                <a:gd name="adj1" fmla="val -32307"/>
                <a:gd name="adj2" fmla="val -7021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7" name="Rectángulo 6">
            <a:extLst>
              <a:ext uri="{FF2B5EF4-FFF2-40B4-BE49-F238E27FC236}">
                <a16:creationId xmlns:a16="http://schemas.microsoft.com/office/drawing/2014/main" id="{6163EE5D-D11A-949F-44D9-CF513EA3CDA0}"/>
              </a:ext>
            </a:extLst>
          </p:cNvPr>
          <p:cNvSpPr/>
          <p:nvPr/>
        </p:nvSpPr>
        <p:spPr>
          <a:xfrm>
            <a:off x="782595" y="3690551"/>
            <a:ext cx="1112108" cy="2563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61162C89-126A-9B50-2856-D8CB0ECFE4B5}"/>
              </a:ext>
            </a:extLst>
          </p:cNvPr>
          <p:cNvSpPr txBox="1"/>
          <p:nvPr/>
        </p:nvSpPr>
        <p:spPr>
          <a:xfrm>
            <a:off x="847559" y="3649444"/>
            <a:ext cx="2718033" cy="338554"/>
          </a:xfrm>
          <a:prstGeom prst="rect">
            <a:avLst/>
          </a:prstGeom>
          <a:noFill/>
        </p:spPr>
        <p:txBody>
          <a:bodyPr wrap="square" rtlCol="0">
            <a:spAutoFit/>
          </a:bodyPr>
          <a:lstStyle/>
          <a:p>
            <a:r>
              <a:rPr lang="es-ES" sz="1600" dirty="0">
                <a:solidFill>
                  <a:schemeClr val="bg2">
                    <a:lumMod val="50000"/>
                  </a:schemeClr>
                </a:solidFill>
              </a:rPr>
              <a:t>2025/2026</a:t>
            </a:r>
          </a:p>
        </p:txBody>
      </p:sp>
    </p:spTree>
    <p:extLst>
      <p:ext uri="{BB962C8B-B14F-4D97-AF65-F5344CB8AC3E}">
        <p14:creationId xmlns:p14="http://schemas.microsoft.com/office/powerpoint/2010/main" val="29003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09575" y="-228600"/>
            <a:ext cx="13011150" cy="7315200"/>
          </a:xfrm>
          <a:prstGeom prst="rect">
            <a:avLst/>
          </a:prstGeom>
        </p:spPr>
      </p:pic>
      <p:grpSp>
        <p:nvGrpSpPr>
          <p:cNvPr id="2" name="Grupo 1">
            <a:extLst>
              <a:ext uri="{FF2B5EF4-FFF2-40B4-BE49-F238E27FC236}">
                <a16:creationId xmlns:a16="http://schemas.microsoft.com/office/drawing/2014/main" id="{2AF3CBA4-9349-A95F-51B5-5EF9A314AF6F}"/>
              </a:ext>
            </a:extLst>
          </p:cNvPr>
          <p:cNvGrpSpPr/>
          <p:nvPr/>
        </p:nvGrpSpPr>
        <p:grpSpPr>
          <a:xfrm>
            <a:off x="4776780" y="3312709"/>
            <a:ext cx="3384258" cy="714007"/>
            <a:chOff x="5526423" y="3778665"/>
            <a:chExt cx="3384258" cy="5014912"/>
          </a:xfrm>
        </p:grpSpPr>
        <p:sp>
          <p:nvSpPr>
            <p:cNvPr id="3" name="CuadroTexto 2">
              <a:extLst>
                <a:ext uri="{FF2B5EF4-FFF2-40B4-BE49-F238E27FC236}">
                  <a16:creationId xmlns:a16="http://schemas.microsoft.com/office/drawing/2014/main" id="{A1B73540-AA84-48EA-9600-9DBF2334A3AB}"/>
                </a:ext>
              </a:extLst>
            </p:cNvPr>
            <p:cNvSpPr txBox="1"/>
            <p:nvPr/>
          </p:nvSpPr>
          <p:spPr>
            <a:xfrm>
              <a:off x="5526423" y="4953877"/>
              <a:ext cx="3124200" cy="1332243"/>
            </a:xfrm>
            <a:prstGeom prst="rect">
              <a:avLst/>
            </a:prstGeom>
            <a:noFill/>
          </p:spPr>
          <p:txBody>
            <a:bodyPr wrap="square" rtlCol="0">
              <a:spAutoFit/>
            </a:bodyPr>
            <a:lstStyle/>
            <a:p>
              <a:pPr algn="ctr"/>
              <a:r>
                <a:rPr lang="es-ES" dirty="0"/>
                <a:t>Firma con tu ratón</a:t>
              </a:r>
            </a:p>
          </p:txBody>
        </p:sp>
        <p:sp>
          <p:nvSpPr>
            <p:cNvPr id="4" name="Llamada rectangular 8">
              <a:extLst>
                <a:ext uri="{FF2B5EF4-FFF2-40B4-BE49-F238E27FC236}">
                  <a16:creationId xmlns:a16="http://schemas.microsoft.com/office/drawing/2014/main" id="{F2BFA199-D7EB-5892-3651-90893B08652A}"/>
                </a:ext>
              </a:extLst>
            </p:cNvPr>
            <p:cNvSpPr/>
            <p:nvPr/>
          </p:nvSpPr>
          <p:spPr>
            <a:xfrm>
              <a:off x="5615031" y="3778665"/>
              <a:ext cx="3295650" cy="5014912"/>
            </a:xfrm>
            <a:prstGeom prst="wedgeRectCallout">
              <a:avLst>
                <a:gd name="adj1" fmla="val -56998"/>
                <a:gd name="adj2" fmla="val -4201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12697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09575" y="-228600"/>
            <a:ext cx="13011150" cy="7315200"/>
          </a:xfrm>
          <a:prstGeom prst="rect">
            <a:avLst/>
          </a:prstGeom>
        </p:spPr>
      </p:pic>
      <p:grpSp>
        <p:nvGrpSpPr>
          <p:cNvPr id="6" name="Grupo 5"/>
          <p:cNvGrpSpPr/>
          <p:nvPr/>
        </p:nvGrpSpPr>
        <p:grpSpPr>
          <a:xfrm>
            <a:off x="6420377" y="2923869"/>
            <a:ext cx="3295650" cy="1824299"/>
            <a:chOff x="6806270" y="4919218"/>
            <a:chExt cx="3295650" cy="5014912"/>
          </a:xfrm>
        </p:grpSpPr>
        <p:sp>
          <p:nvSpPr>
            <p:cNvPr id="7" name="CuadroTexto 6"/>
            <p:cNvSpPr txBox="1"/>
            <p:nvPr/>
          </p:nvSpPr>
          <p:spPr>
            <a:xfrm>
              <a:off x="6836110" y="5184605"/>
              <a:ext cx="3139056" cy="4484136"/>
            </a:xfrm>
            <a:prstGeom prst="rect">
              <a:avLst/>
            </a:prstGeom>
            <a:noFill/>
          </p:spPr>
          <p:txBody>
            <a:bodyPr wrap="square" rtlCol="0">
              <a:spAutoFit/>
            </a:bodyPr>
            <a:lstStyle/>
            <a:p>
              <a:pPr algn="ctr"/>
              <a:r>
                <a:rPr lang="es-ES" sz="2000" dirty="0"/>
                <a:t>Haz clic en Enviar cuando tu responsable académico te haya aprobado tu propuesta de asignaturas o bien esté todo listo</a:t>
              </a:r>
            </a:p>
          </p:txBody>
        </p:sp>
        <p:sp>
          <p:nvSpPr>
            <p:cNvPr id="8" name="Llamada rectangular 7"/>
            <p:cNvSpPr/>
            <p:nvPr/>
          </p:nvSpPr>
          <p:spPr>
            <a:xfrm>
              <a:off x="6806270" y="4919218"/>
              <a:ext cx="3295650" cy="5014912"/>
            </a:xfrm>
            <a:prstGeom prst="wedgeRectCallout">
              <a:avLst>
                <a:gd name="adj1" fmla="val -27510"/>
                <a:gd name="adj2" fmla="val 6319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 name="Llamada rectangular 7">
            <a:extLst>
              <a:ext uri="{FF2B5EF4-FFF2-40B4-BE49-F238E27FC236}">
                <a16:creationId xmlns:a16="http://schemas.microsoft.com/office/drawing/2014/main" id="{8B0D3DBB-41EA-4C2E-2814-F36DCA66653C}"/>
              </a:ext>
            </a:extLst>
          </p:cNvPr>
          <p:cNvSpPr/>
          <p:nvPr/>
        </p:nvSpPr>
        <p:spPr>
          <a:xfrm>
            <a:off x="96476" y="3976382"/>
            <a:ext cx="3295650" cy="1631216"/>
          </a:xfrm>
          <a:prstGeom prst="wedgeRectCallout">
            <a:avLst>
              <a:gd name="adj1" fmla="val 55218"/>
              <a:gd name="adj2" fmla="val 2608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9F87324B-5B60-16A7-14F6-E10B17DC4808}"/>
              </a:ext>
            </a:extLst>
          </p:cNvPr>
          <p:cNvSpPr txBox="1"/>
          <p:nvPr/>
        </p:nvSpPr>
        <p:spPr>
          <a:xfrm>
            <a:off x="126316" y="3976382"/>
            <a:ext cx="3139056" cy="1631216"/>
          </a:xfrm>
          <a:prstGeom prst="rect">
            <a:avLst/>
          </a:prstGeom>
          <a:noFill/>
        </p:spPr>
        <p:txBody>
          <a:bodyPr wrap="square" rtlCol="0">
            <a:spAutoFit/>
          </a:bodyPr>
          <a:lstStyle/>
          <a:p>
            <a:pPr algn="ctr"/>
            <a:r>
              <a:rPr lang="es-ES" sz="2000" dirty="0"/>
              <a:t>Si tu OLA aún no está listo, no firmes y usa el botón </a:t>
            </a:r>
            <a:r>
              <a:rPr lang="es-ES" sz="2000" dirty="0" err="1"/>
              <a:t>Previous</a:t>
            </a:r>
            <a:r>
              <a:rPr lang="es-ES" sz="2000" dirty="0"/>
              <a:t>, se habrá guardado toda la información introducida</a:t>
            </a:r>
          </a:p>
        </p:txBody>
      </p:sp>
    </p:spTree>
    <p:extLst>
      <p:ext uri="{BB962C8B-B14F-4D97-AF65-F5344CB8AC3E}">
        <p14:creationId xmlns:p14="http://schemas.microsoft.com/office/powerpoint/2010/main" val="44922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04800"/>
            <a:ext cx="10515600" cy="1020763"/>
          </a:xfrm>
        </p:spPr>
        <p:txBody>
          <a:bodyPr>
            <a:normAutofit/>
          </a:bodyPr>
          <a:lstStyle/>
          <a:p>
            <a:r>
              <a:rPr lang="es-ES" sz="3100" b="1" dirty="0"/>
              <a:t>Algunas notas finales:</a:t>
            </a:r>
          </a:p>
        </p:txBody>
      </p:sp>
      <p:pic>
        <p:nvPicPr>
          <p:cNvPr id="9" name="Imagen 8">
            <a:extLst>
              <a:ext uri="{FF2B5EF4-FFF2-40B4-BE49-F238E27FC236}">
                <a16:creationId xmlns:a16="http://schemas.microsoft.com/office/drawing/2014/main" id="{F08AF1F0-B729-18AF-6862-8C96F9BA381B}"/>
              </a:ext>
            </a:extLst>
          </p:cNvPr>
          <p:cNvPicPr>
            <a:picLocks noChangeAspect="1"/>
          </p:cNvPicPr>
          <p:nvPr/>
        </p:nvPicPr>
        <p:blipFill rotWithShape="1">
          <a:blip r:embed="rId2"/>
          <a:srcRect r="1391"/>
          <a:stretch/>
        </p:blipFill>
        <p:spPr>
          <a:xfrm>
            <a:off x="838200" y="1322584"/>
            <a:ext cx="5776909" cy="3293739"/>
          </a:xfrm>
          <a:prstGeom prst="rect">
            <a:avLst/>
          </a:prstGeom>
        </p:spPr>
      </p:pic>
      <p:sp>
        <p:nvSpPr>
          <p:cNvPr id="10" name="Elipse 9">
            <a:extLst>
              <a:ext uri="{FF2B5EF4-FFF2-40B4-BE49-F238E27FC236}">
                <a16:creationId xmlns:a16="http://schemas.microsoft.com/office/drawing/2014/main" id="{8BF7D995-1331-919D-2C08-A797576DB823}"/>
              </a:ext>
            </a:extLst>
          </p:cNvPr>
          <p:cNvSpPr/>
          <p:nvPr/>
        </p:nvSpPr>
        <p:spPr>
          <a:xfrm>
            <a:off x="4752110" y="4267022"/>
            <a:ext cx="718386" cy="37008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9661CFAF-F6FA-DF30-D95C-92F4ABDCBEE3}"/>
              </a:ext>
            </a:extLst>
          </p:cNvPr>
          <p:cNvSpPr txBox="1">
            <a:spLocks/>
          </p:cNvSpPr>
          <p:nvPr/>
        </p:nvSpPr>
        <p:spPr>
          <a:xfrm>
            <a:off x="6812685" y="1182369"/>
            <a:ext cx="4893281" cy="376033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Clr>
                <a:srgbClr val="C00000"/>
              </a:buClr>
              <a:buFont typeface="Wingdings" panose="05000000000000000000" pitchFamily="2" charset="2"/>
              <a:buChar char="§"/>
            </a:pPr>
            <a:r>
              <a:rPr lang="es-ES" sz="2000" dirty="0">
                <a:latin typeface="+mn-lt"/>
                <a:ea typeface="+mn-ea"/>
                <a:cs typeface="+mn-cs"/>
              </a:rPr>
              <a:t>En cualquier momento puedes volver a la pantalla principal e imprimir una versión de tu OLA en </a:t>
            </a:r>
            <a:r>
              <a:rPr lang="es-ES" sz="2000" dirty="0" err="1">
                <a:latin typeface="+mn-lt"/>
                <a:ea typeface="+mn-ea"/>
                <a:cs typeface="+mn-cs"/>
              </a:rPr>
              <a:t>pdf</a:t>
            </a:r>
            <a:r>
              <a:rPr lang="es-ES" sz="2000" dirty="0">
                <a:latin typeface="+mn-lt"/>
                <a:ea typeface="+mn-ea"/>
                <a:cs typeface="+mn-cs"/>
              </a:rPr>
              <a:t> en su estado actual.</a:t>
            </a:r>
          </a:p>
          <a:p>
            <a:pPr marL="342900" indent="-342900">
              <a:spcAft>
                <a:spcPts val="1200"/>
              </a:spcAft>
              <a:buClr>
                <a:srgbClr val="C00000"/>
              </a:buClr>
              <a:buFont typeface="Wingdings" panose="05000000000000000000" pitchFamily="2" charset="2"/>
              <a:buChar char="§"/>
            </a:pPr>
            <a:r>
              <a:rPr lang="es-ES" sz="2000" dirty="0">
                <a:latin typeface="+mn-lt"/>
                <a:ea typeface="+mn-ea"/>
                <a:cs typeface="+mn-cs"/>
              </a:rPr>
              <a:t>Algunas plataformas online para realizar la solicitud (</a:t>
            </a:r>
            <a:r>
              <a:rPr lang="es-ES" sz="2000" dirty="0" err="1">
                <a:latin typeface="+mn-lt"/>
                <a:ea typeface="+mn-ea"/>
                <a:cs typeface="+mn-cs"/>
              </a:rPr>
              <a:t>application</a:t>
            </a:r>
            <a:r>
              <a:rPr lang="es-ES" sz="2000" dirty="0">
                <a:latin typeface="+mn-lt"/>
                <a:ea typeface="+mn-ea"/>
                <a:cs typeface="+mn-cs"/>
              </a:rPr>
              <a:t>) piden subir el </a:t>
            </a:r>
            <a:r>
              <a:rPr lang="es-ES" sz="2000" dirty="0" err="1">
                <a:latin typeface="+mn-lt"/>
                <a:ea typeface="+mn-ea"/>
                <a:cs typeface="+mn-cs"/>
              </a:rPr>
              <a:t>pdf</a:t>
            </a:r>
            <a:r>
              <a:rPr lang="es-ES" sz="2000" dirty="0">
                <a:latin typeface="+mn-lt"/>
                <a:ea typeface="+mn-ea"/>
                <a:cs typeface="+mn-cs"/>
              </a:rPr>
              <a:t> de tu OLA, que tendrás que descargar una vez ya esté firmado por ti y tu responsable académico.</a:t>
            </a:r>
          </a:p>
          <a:p>
            <a:pPr marL="342900" indent="-342900">
              <a:spcAft>
                <a:spcPts val="1200"/>
              </a:spcAft>
              <a:buClr>
                <a:srgbClr val="C00000"/>
              </a:buClr>
              <a:buFont typeface="Wingdings" panose="05000000000000000000" pitchFamily="2" charset="2"/>
              <a:buChar char="§"/>
            </a:pPr>
            <a:r>
              <a:rPr lang="es-ES" sz="2000" dirty="0">
                <a:latin typeface="+mn-lt"/>
                <a:ea typeface="+mn-ea"/>
                <a:cs typeface="+mn-cs"/>
              </a:rPr>
              <a:t>Ante cualquier incidencia técnica puedes consultar con tu ORI. A veces simplemente hay muchos alumnos en todos los países entrando a la vez y la plataforma va más lenta.</a:t>
            </a:r>
          </a:p>
        </p:txBody>
      </p:sp>
      <p:sp>
        <p:nvSpPr>
          <p:cNvPr id="12" name="Título 1">
            <a:extLst>
              <a:ext uri="{FF2B5EF4-FFF2-40B4-BE49-F238E27FC236}">
                <a16:creationId xmlns:a16="http://schemas.microsoft.com/office/drawing/2014/main" id="{8266DAA0-7766-021A-31DB-BE3B855DB88E}"/>
              </a:ext>
            </a:extLst>
          </p:cNvPr>
          <p:cNvSpPr txBox="1">
            <a:spLocks/>
          </p:cNvSpPr>
          <p:nvPr/>
        </p:nvSpPr>
        <p:spPr>
          <a:xfrm>
            <a:off x="696090" y="5225001"/>
            <a:ext cx="10515600" cy="1190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Clr>
                <a:srgbClr val="C00000"/>
              </a:buClr>
              <a:buFont typeface="Wingdings" panose="05000000000000000000" pitchFamily="2" charset="2"/>
              <a:buChar char="§"/>
            </a:pPr>
            <a:r>
              <a:rPr lang="es-ES" sz="2000" dirty="0">
                <a:latin typeface="+mn-lt"/>
                <a:ea typeface="+mn-ea"/>
                <a:cs typeface="+mn-cs"/>
              </a:rPr>
              <a:t>Ten en cuenta que las imágenes y la disposición de los distintos elementos en cada pantalla que se han usado en este tutorial pueden no coincidir exactamente con la plataforma OLA en su estado actual, pues hay frecuentes actualizaciones.</a:t>
            </a:r>
          </a:p>
        </p:txBody>
      </p:sp>
    </p:spTree>
    <p:extLst>
      <p:ext uri="{BB962C8B-B14F-4D97-AF65-F5344CB8AC3E}">
        <p14:creationId xmlns:p14="http://schemas.microsoft.com/office/powerpoint/2010/main" val="253985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00300" y="1143000"/>
            <a:ext cx="6953250" cy="4216539"/>
          </a:xfrm>
          <a:prstGeom prst="rect">
            <a:avLst/>
          </a:prstGeom>
          <a:noFill/>
        </p:spPr>
        <p:txBody>
          <a:bodyPr wrap="square" rtlCol="0">
            <a:spAutoFit/>
          </a:bodyPr>
          <a:lstStyle/>
          <a:p>
            <a:r>
              <a:rPr lang="es-ES" sz="4000" b="1" dirty="0"/>
              <a:t>Contactos:</a:t>
            </a:r>
          </a:p>
          <a:p>
            <a:endParaRPr lang="es-ES" sz="3600" dirty="0"/>
          </a:p>
          <a:p>
            <a:r>
              <a:rPr lang="es-ES" sz="2800" b="1" dirty="0">
                <a:solidFill>
                  <a:srgbClr val="C00000"/>
                </a:solidFill>
              </a:rPr>
              <a:t>Oficinas de Relaciones Internacionales (</a:t>
            </a:r>
            <a:r>
              <a:rPr lang="es-ES" sz="2800" b="1" dirty="0" err="1">
                <a:solidFill>
                  <a:srgbClr val="C00000"/>
                </a:solidFill>
              </a:rPr>
              <a:t>ORIs</a:t>
            </a:r>
            <a:r>
              <a:rPr lang="es-ES" sz="2800" b="1" dirty="0">
                <a:solidFill>
                  <a:srgbClr val="C00000"/>
                </a:solidFill>
              </a:rPr>
              <a:t>):</a:t>
            </a:r>
          </a:p>
          <a:p>
            <a:r>
              <a:rPr lang="es-ES" b="1" dirty="0">
                <a:solidFill>
                  <a:srgbClr val="0070C0"/>
                </a:solidFill>
              </a:rPr>
              <a:t>https://www.uah.es/export/sites/uah/es/internacional/.galleries/Galeria-de-desgargas-de-Internacional/Organigrama-Servicio-de-Relaciones-Internacionales-OFICINAS-PERIFERICAS.pdf</a:t>
            </a:r>
          </a:p>
          <a:p>
            <a:endParaRPr lang="es-ES" sz="2800" dirty="0"/>
          </a:p>
          <a:p>
            <a:r>
              <a:rPr lang="es-ES" sz="2800" b="1" dirty="0">
                <a:solidFill>
                  <a:srgbClr val="C00000"/>
                </a:solidFill>
              </a:rPr>
              <a:t>Listado de coordinadores académicos:</a:t>
            </a:r>
          </a:p>
          <a:p>
            <a:r>
              <a:rPr lang="es-ES" b="1" dirty="0">
                <a:solidFill>
                  <a:srgbClr val="0070C0"/>
                </a:solidFill>
              </a:rPr>
              <a:t>https://www.uah.es/export/sites/uah/es/internacional/.galleries/Galeria-de-desgargas-de-Internacional/coordinadores-programas-internacionales.pdf</a:t>
            </a:r>
          </a:p>
        </p:txBody>
      </p:sp>
    </p:spTree>
    <p:extLst>
      <p:ext uri="{BB962C8B-B14F-4D97-AF65-F5344CB8AC3E}">
        <p14:creationId xmlns:p14="http://schemas.microsoft.com/office/powerpoint/2010/main" val="23705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319" r="4495" b="7553"/>
          <a:stretch/>
        </p:blipFill>
        <p:spPr>
          <a:xfrm>
            <a:off x="0" y="0"/>
            <a:ext cx="12214558" cy="6886776"/>
          </a:xfrm>
          <a:prstGeom prst="rect">
            <a:avLst/>
          </a:prstGeom>
        </p:spPr>
      </p:pic>
      <p:sp>
        <p:nvSpPr>
          <p:cNvPr id="5" name="Elipse 4"/>
          <p:cNvSpPr/>
          <p:nvPr/>
        </p:nvSpPr>
        <p:spPr>
          <a:xfrm>
            <a:off x="8839200" y="0"/>
            <a:ext cx="2057400" cy="7810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3F2C4659-0B53-B640-0DE5-F82BCA36673E}"/>
              </a:ext>
            </a:extLst>
          </p:cNvPr>
          <p:cNvSpPr txBox="1"/>
          <p:nvPr/>
        </p:nvSpPr>
        <p:spPr>
          <a:xfrm>
            <a:off x="7771607" y="983087"/>
            <a:ext cx="3794318" cy="646331"/>
          </a:xfrm>
          <a:prstGeom prst="rect">
            <a:avLst/>
          </a:prstGeom>
          <a:noFill/>
          <a:ln w="28575">
            <a:solidFill>
              <a:srgbClr val="FF0000"/>
            </a:solidFill>
          </a:ln>
        </p:spPr>
        <p:txBody>
          <a:bodyPr wrap="square" rtlCol="0">
            <a:spAutoFit/>
          </a:bodyPr>
          <a:lstStyle/>
          <a:p>
            <a:r>
              <a:rPr lang="es-ES" dirty="0"/>
              <a:t>Una vez en la página de inicio de la plataforma debes crearte un perfil</a:t>
            </a:r>
          </a:p>
        </p:txBody>
      </p:sp>
    </p:spTree>
    <p:extLst>
      <p:ext uri="{BB962C8B-B14F-4D97-AF65-F5344CB8AC3E}">
        <p14:creationId xmlns:p14="http://schemas.microsoft.com/office/powerpoint/2010/main" val="13208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5B82DC9-4E6C-5C11-7BCF-25571F19369A}"/>
              </a:ext>
            </a:extLst>
          </p:cNvPr>
          <p:cNvGrpSpPr/>
          <p:nvPr/>
        </p:nvGrpSpPr>
        <p:grpSpPr>
          <a:xfrm>
            <a:off x="164758" y="156520"/>
            <a:ext cx="11944864" cy="6030097"/>
            <a:chOff x="436669" y="637563"/>
            <a:chExt cx="11109378" cy="5327010"/>
          </a:xfrm>
        </p:grpSpPr>
        <p:pic>
          <p:nvPicPr>
            <p:cNvPr id="3" name="Imagen 2">
              <a:extLst>
                <a:ext uri="{FF2B5EF4-FFF2-40B4-BE49-F238E27FC236}">
                  <a16:creationId xmlns:a16="http://schemas.microsoft.com/office/drawing/2014/main" id="{46680494-86BF-779F-6C93-EB59D75763C9}"/>
                </a:ext>
              </a:extLst>
            </p:cNvPr>
            <p:cNvPicPr>
              <a:picLocks noChangeAspect="1"/>
            </p:cNvPicPr>
            <p:nvPr/>
          </p:nvPicPr>
          <p:blipFill>
            <a:blip r:embed="rId2"/>
            <a:srcRect t="12826" b="5688"/>
            <a:stretch/>
          </p:blipFill>
          <p:spPr>
            <a:xfrm>
              <a:off x="436669" y="872454"/>
              <a:ext cx="11109378" cy="5092119"/>
            </a:xfrm>
            <a:prstGeom prst="rect">
              <a:avLst/>
            </a:prstGeom>
          </p:spPr>
        </p:pic>
        <p:sp>
          <p:nvSpPr>
            <p:cNvPr id="5" name="Elipse 4"/>
            <p:cNvSpPr/>
            <p:nvPr/>
          </p:nvSpPr>
          <p:spPr>
            <a:xfrm>
              <a:off x="1665140" y="2246939"/>
              <a:ext cx="2057400" cy="7810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FF060D57-22B9-0C6D-EC96-940355DB9A6B}"/>
                </a:ext>
              </a:extLst>
            </p:cNvPr>
            <p:cNvPicPr>
              <a:picLocks noChangeAspect="1"/>
            </p:cNvPicPr>
            <p:nvPr/>
          </p:nvPicPr>
          <p:blipFill>
            <a:blip r:embed="rId2"/>
            <a:srcRect t="5554" b="90687"/>
            <a:stretch/>
          </p:blipFill>
          <p:spPr>
            <a:xfrm>
              <a:off x="436669" y="637563"/>
              <a:ext cx="11109378" cy="234892"/>
            </a:xfrm>
            <a:prstGeom prst="rect">
              <a:avLst/>
            </a:prstGeom>
          </p:spPr>
        </p:pic>
      </p:grpSp>
    </p:spTree>
    <p:extLst>
      <p:ext uri="{BB962C8B-B14F-4D97-AF65-F5344CB8AC3E}">
        <p14:creationId xmlns:p14="http://schemas.microsoft.com/office/powerpoint/2010/main" val="236685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9546" t="13281" r="16764" b="15365"/>
          <a:stretch/>
        </p:blipFill>
        <p:spPr>
          <a:xfrm>
            <a:off x="1009649" y="0"/>
            <a:ext cx="10887700" cy="6858000"/>
          </a:xfrm>
          <a:prstGeom prst="rect">
            <a:avLst/>
          </a:prstGeom>
        </p:spPr>
      </p:pic>
      <p:grpSp>
        <p:nvGrpSpPr>
          <p:cNvPr id="9" name="Grupo 8"/>
          <p:cNvGrpSpPr/>
          <p:nvPr/>
        </p:nvGrpSpPr>
        <p:grpSpPr>
          <a:xfrm>
            <a:off x="8866488" y="2490401"/>
            <a:ext cx="2765339" cy="1735609"/>
            <a:chOff x="8858250" y="2152650"/>
            <a:chExt cx="3039098" cy="2133600"/>
          </a:xfrm>
        </p:grpSpPr>
        <p:sp>
          <p:nvSpPr>
            <p:cNvPr id="5" name="CuadroTexto 4"/>
            <p:cNvSpPr txBox="1"/>
            <p:nvPr/>
          </p:nvSpPr>
          <p:spPr>
            <a:xfrm>
              <a:off x="9163050" y="2244537"/>
              <a:ext cx="2533649" cy="1323439"/>
            </a:xfrm>
            <a:prstGeom prst="rect">
              <a:avLst/>
            </a:prstGeom>
            <a:noFill/>
          </p:spPr>
          <p:txBody>
            <a:bodyPr wrap="square" rtlCol="0">
              <a:spAutoFit/>
            </a:bodyPr>
            <a:lstStyle/>
            <a:p>
              <a:pPr algn="ctr"/>
              <a:r>
                <a:rPr lang="es-ES" sz="2000" dirty="0"/>
                <a:t>Sólo funciona con una cuenta oficial de la UAH, dominio </a:t>
              </a:r>
              <a:r>
                <a:rPr lang="es-ES" sz="2000" dirty="0">
                  <a:hlinkClick r:id="rId3"/>
                </a:rPr>
                <a:t>@edu.uah.es</a:t>
              </a:r>
              <a:endParaRPr lang="es-ES" sz="2000" dirty="0"/>
            </a:p>
          </p:txBody>
        </p:sp>
        <p:sp>
          <p:nvSpPr>
            <p:cNvPr id="8" name="Llamada rectangular 7"/>
            <p:cNvSpPr/>
            <p:nvPr/>
          </p:nvSpPr>
          <p:spPr>
            <a:xfrm>
              <a:off x="8858250" y="2152650"/>
              <a:ext cx="3039098" cy="2133600"/>
            </a:xfrm>
            <a:prstGeom prst="wedgeRectCallout">
              <a:avLst>
                <a:gd name="adj1" fmla="val -66157"/>
                <a:gd name="adj2" fmla="val 1607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uadroTexto 9"/>
          <p:cNvSpPr txBox="1"/>
          <p:nvPr/>
        </p:nvSpPr>
        <p:spPr>
          <a:xfrm>
            <a:off x="5295900" y="5505450"/>
            <a:ext cx="1466850" cy="1569660"/>
          </a:xfrm>
          <a:prstGeom prst="rect">
            <a:avLst/>
          </a:prstGeom>
          <a:noFill/>
        </p:spPr>
        <p:txBody>
          <a:bodyPr wrap="square" rtlCol="0">
            <a:spAutoFit/>
          </a:bodyPr>
          <a:lstStyle/>
          <a:p>
            <a:r>
              <a:rPr lang="es-ES" sz="9600" dirty="0">
                <a:solidFill>
                  <a:srgbClr val="FF0000"/>
                </a:solidFill>
                <a:latin typeface="Segoe Print" panose="02000600000000000000" pitchFamily="2" charset="0"/>
              </a:rPr>
              <a:t>X</a:t>
            </a:r>
          </a:p>
        </p:txBody>
      </p:sp>
    </p:spTree>
    <p:extLst>
      <p:ext uri="{BB962C8B-B14F-4D97-AF65-F5344CB8AC3E}">
        <p14:creationId xmlns:p14="http://schemas.microsoft.com/office/powerpoint/2010/main" val="21676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6281" t="12759" r="28184" b="20030"/>
          <a:stretch/>
        </p:blipFill>
        <p:spPr>
          <a:xfrm>
            <a:off x="2371725" y="521073"/>
            <a:ext cx="7448549" cy="6181387"/>
          </a:xfrm>
          <a:prstGeom prst="rect">
            <a:avLst/>
          </a:prstGeom>
        </p:spPr>
      </p:pic>
      <p:sp>
        <p:nvSpPr>
          <p:cNvPr id="6" name="Rectángulo redondeado 5"/>
          <p:cNvSpPr/>
          <p:nvPr/>
        </p:nvSpPr>
        <p:spPr>
          <a:xfrm>
            <a:off x="3733800" y="3867150"/>
            <a:ext cx="3105150" cy="8001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D2BCD5D8-4BF3-23B2-2DB8-AD353ACD0E46}"/>
              </a:ext>
            </a:extLst>
          </p:cNvPr>
          <p:cNvSpPr/>
          <p:nvPr/>
        </p:nvSpPr>
        <p:spPr>
          <a:xfrm>
            <a:off x="4061254" y="2669059"/>
            <a:ext cx="2224216" cy="3217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5F861FD-5902-A8B9-4FD3-12637C097E07}"/>
              </a:ext>
            </a:extLst>
          </p:cNvPr>
          <p:cNvSpPr txBox="1"/>
          <p:nvPr/>
        </p:nvSpPr>
        <p:spPr>
          <a:xfrm>
            <a:off x="4270549" y="2621518"/>
            <a:ext cx="3386294" cy="369332"/>
          </a:xfrm>
          <a:prstGeom prst="rect">
            <a:avLst/>
          </a:prstGeom>
          <a:noFill/>
        </p:spPr>
        <p:txBody>
          <a:bodyPr wrap="square" rtlCol="0">
            <a:spAutoFit/>
          </a:bodyPr>
          <a:lstStyle/>
          <a:p>
            <a:r>
              <a:rPr lang="es-ES" dirty="0"/>
              <a:t>lorem.ipsum@edu.uah.es</a:t>
            </a:r>
          </a:p>
        </p:txBody>
      </p:sp>
      <p:grpSp>
        <p:nvGrpSpPr>
          <p:cNvPr id="5" name="Grupo 4">
            <a:extLst>
              <a:ext uri="{FF2B5EF4-FFF2-40B4-BE49-F238E27FC236}">
                <a16:creationId xmlns:a16="http://schemas.microsoft.com/office/drawing/2014/main" id="{5FA1F01C-612E-8A5D-4641-475E22B07E1C}"/>
              </a:ext>
            </a:extLst>
          </p:cNvPr>
          <p:cNvGrpSpPr/>
          <p:nvPr/>
        </p:nvGrpSpPr>
        <p:grpSpPr>
          <a:xfrm>
            <a:off x="8680000" y="2631566"/>
            <a:ext cx="3039098" cy="2489940"/>
            <a:chOff x="8858250" y="2152650"/>
            <a:chExt cx="3039098" cy="3162357"/>
          </a:xfrm>
        </p:grpSpPr>
        <p:sp>
          <p:nvSpPr>
            <p:cNvPr id="7" name="CuadroTexto 6">
              <a:extLst>
                <a:ext uri="{FF2B5EF4-FFF2-40B4-BE49-F238E27FC236}">
                  <a16:creationId xmlns:a16="http://schemas.microsoft.com/office/drawing/2014/main" id="{2968C31E-B39F-792B-350C-5E7CB23FC6A7}"/>
                </a:ext>
              </a:extLst>
            </p:cNvPr>
            <p:cNvSpPr txBox="1"/>
            <p:nvPr/>
          </p:nvSpPr>
          <p:spPr>
            <a:xfrm>
              <a:off x="9015883" y="2461490"/>
              <a:ext cx="2823691" cy="2462624"/>
            </a:xfrm>
            <a:prstGeom prst="rect">
              <a:avLst/>
            </a:prstGeom>
            <a:noFill/>
          </p:spPr>
          <p:txBody>
            <a:bodyPr wrap="square" rtlCol="0">
              <a:spAutoFit/>
            </a:bodyPr>
            <a:lstStyle/>
            <a:p>
              <a:pPr algn="ctr"/>
              <a:r>
                <a:rPr lang="es-ES" sz="2000" dirty="0"/>
                <a:t>Tiene que reconocer el dominio de nuestra universidad, saldrá el nombre (a veces tarda unos segundos). Una vez que aparece, pulsa ahí.</a:t>
              </a:r>
            </a:p>
          </p:txBody>
        </p:sp>
        <p:sp>
          <p:nvSpPr>
            <p:cNvPr id="8" name="Llamada rectangular 7">
              <a:extLst>
                <a:ext uri="{FF2B5EF4-FFF2-40B4-BE49-F238E27FC236}">
                  <a16:creationId xmlns:a16="http://schemas.microsoft.com/office/drawing/2014/main" id="{C27C4251-5EF0-D5DD-D708-215BC72EABFF}"/>
                </a:ext>
              </a:extLst>
            </p:cNvPr>
            <p:cNvSpPr/>
            <p:nvPr/>
          </p:nvSpPr>
          <p:spPr>
            <a:xfrm>
              <a:off x="8858250" y="2152650"/>
              <a:ext cx="3039098" cy="3162357"/>
            </a:xfrm>
            <a:prstGeom prst="wedgeRectCallout">
              <a:avLst>
                <a:gd name="adj1" fmla="val -77398"/>
                <a:gd name="adj2" fmla="val 1555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4752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2768766-AA8A-1290-4250-9C627F61D869}"/>
              </a:ext>
            </a:extLst>
          </p:cNvPr>
          <p:cNvGrpSpPr/>
          <p:nvPr/>
        </p:nvGrpSpPr>
        <p:grpSpPr>
          <a:xfrm>
            <a:off x="1033847" y="500448"/>
            <a:ext cx="9963151" cy="6020287"/>
            <a:chOff x="1033847" y="500448"/>
            <a:chExt cx="9963151" cy="6020287"/>
          </a:xfrm>
        </p:grpSpPr>
        <p:pic>
          <p:nvPicPr>
            <p:cNvPr id="4" name="Imagen 3"/>
            <p:cNvPicPr>
              <a:picLocks noChangeAspect="1"/>
            </p:cNvPicPr>
            <p:nvPr/>
          </p:nvPicPr>
          <p:blipFill rotWithShape="1">
            <a:blip r:embed="rId2"/>
            <a:srcRect l="13689" t="13802" r="17496" b="12240"/>
            <a:stretch/>
          </p:blipFill>
          <p:spPr>
            <a:xfrm>
              <a:off x="1033847" y="500448"/>
              <a:ext cx="9963151" cy="6020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a16="http://schemas.microsoft.com/office/drawing/2014/main" id="{B04DD5FB-23AA-A5C4-1681-23AD14A6F9BC}"/>
                </a:ext>
              </a:extLst>
            </p:cNvPr>
            <p:cNvSpPr/>
            <p:nvPr/>
          </p:nvSpPr>
          <p:spPr>
            <a:xfrm>
              <a:off x="4110681" y="3945923"/>
              <a:ext cx="2224216" cy="3217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 name="Grupo 2">
            <a:extLst>
              <a:ext uri="{FF2B5EF4-FFF2-40B4-BE49-F238E27FC236}">
                <a16:creationId xmlns:a16="http://schemas.microsoft.com/office/drawing/2014/main" id="{89B6DB51-40D5-BD50-64BB-5EE6CA320486}"/>
              </a:ext>
            </a:extLst>
          </p:cNvPr>
          <p:cNvGrpSpPr/>
          <p:nvPr/>
        </p:nvGrpSpPr>
        <p:grpSpPr>
          <a:xfrm>
            <a:off x="8825592" y="2829953"/>
            <a:ext cx="2073066" cy="3117765"/>
            <a:chOff x="8858250" y="2152649"/>
            <a:chExt cx="2649540" cy="4031005"/>
          </a:xfrm>
        </p:grpSpPr>
        <p:sp>
          <p:nvSpPr>
            <p:cNvPr id="5" name="CuadroTexto 4">
              <a:extLst>
                <a:ext uri="{FF2B5EF4-FFF2-40B4-BE49-F238E27FC236}">
                  <a16:creationId xmlns:a16="http://schemas.microsoft.com/office/drawing/2014/main" id="{9EE44B28-B973-5261-088D-1274304D8939}"/>
                </a:ext>
              </a:extLst>
            </p:cNvPr>
            <p:cNvSpPr txBox="1"/>
            <p:nvPr/>
          </p:nvSpPr>
          <p:spPr>
            <a:xfrm>
              <a:off x="9029322" y="2341752"/>
              <a:ext cx="2337349" cy="3621154"/>
            </a:xfrm>
            <a:prstGeom prst="rect">
              <a:avLst/>
            </a:prstGeom>
            <a:noFill/>
          </p:spPr>
          <p:txBody>
            <a:bodyPr wrap="square" rtlCol="0">
              <a:spAutoFit/>
            </a:bodyPr>
            <a:lstStyle/>
            <a:p>
              <a:pPr algn="ctr"/>
              <a:r>
                <a:rPr lang="es-ES" sz="1600" dirty="0"/>
                <a:t>La plataforma OLA pide que te acredites y reconoce tu password de la UAH. Te da acceso a OLA para que hagas tu acuerdo de estudios con tus datos de perfil incorporados</a:t>
              </a:r>
            </a:p>
          </p:txBody>
        </p:sp>
        <p:sp>
          <p:nvSpPr>
            <p:cNvPr id="6" name="Llamada rectangular 7">
              <a:extLst>
                <a:ext uri="{FF2B5EF4-FFF2-40B4-BE49-F238E27FC236}">
                  <a16:creationId xmlns:a16="http://schemas.microsoft.com/office/drawing/2014/main" id="{F8A7AC6C-6B47-2CC1-30D2-3294BC05DADB}"/>
                </a:ext>
              </a:extLst>
            </p:cNvPr>
            <p:cNvSpPr/>
            <p:nvPr/>
          </p:nvSpPr>
          <p:spPr>
            <a:xfrm>
              <a:off x="8858250" y="2152649"/>
              <a:ext cx="2649540" cy="4031005"/>
            </a:xfrm>
            <a:prstGeom prst="wedgeRectCallout">
              <a:avLst>
                <a:gd name="adj1" fmla="val -65870"/>
                <a:gd name="adj2" fmla="val 1548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46136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5902" t="13801" r="6774" b="10678"/>
          <a:stretch/>
        </p:blipFill>
        <p:spPr>
          <a:xfrm>
            <a:off x="0" y="0"/>
            <a:ext cx="12190516" cy="6858000"/>
          </a:xfrm>
          <a:prstGeom prst="rect">
            <a:avLst/>
          </a:prstGeom>
        </p:spPr>
      </p:pic>
    </p:spTree>
    <p:extLst>
      <p:ext uri="{BB962C8B-B14F-4D97-AF65-F5344CB8AC3E}">
        <p14:creationId xmlns:p14="http://schemas.microsoft.com/office/powerpoint/2010/main" val="126263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1391" b="13845"/>
          <a:stretch/>
        </p:blipFill>
        <p:spPr>
          <a:xfrm>
            <a:off x="1" y="0"/>
            <a:ext cx="12191999" cy="5988908"/>
          </a:xfrm>
          <a:prstGeom prst="rect">
            <a:avLst/>
          </a:prstGeom>
        </p:spPr>
      </p:pic>
      <p:sp>
        <p:nvSpPr>
          <p:cNvPr id="5" name="Elipse 4"/>
          <p:cNvSpPr/>
          <p:nvPr/>
        </p:nvSpPr>
        <p:spPr>
          <a:xfrm>
            <a:off x="2095500" y="5353050"/>
            <a:ext cx="1981200" cy="7810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7767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857</Words>
  <Application>Microsoft Office PowerPoint</Application>
  <PresentationFormat>Panorámica</PresentationFormat>
  <Paragraphs>50</Paragraphs>
  <Slides>29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Calibri Light</vt:lpstr>
      <vt:lpstr>Segoe Print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Algunas notas finales: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PRÉSTAMO</dc:creator>
  <cp:lastModifiedBy>Rodríguez García María José</cp:lastModifiedBy>
  <cp:revision>29</cp:revision>
  <dcterms:created xsi:type="dcterms:W3CDTF">2021-04-22T10:17:03Z</dcterms:created>
  <dcterms:modified xsi:type="dcterms:W3CDTF">2025-05-06T10:42:19Z</dcterms:modified>
</cp:coreProperties>
</file>